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68"/>
  </p:notesMasterIdLst>
  <p:sldIdLst>
    <p:sldId id="256" r:id="rId2"/>
    <p:sldId id="257" r:id="rId3"/>
    <p:sldId id="259" r:id="rId4"/>
    <p:sldId id="258" r:id="rId5"/>
    <p:sldId id="260" r:id="rId6"/>
    <p:sldId id="262" r:id="rId7"/>
    <p:sldId id="263" r:id="rId8"/>
    <p:sldId id="264" r:id="rId9"/>
    <p:sldId id="322"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323"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1"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715000" type="screen16x10"/>
  <p:notesSz cx="6858000" cy="9144000"/>
  <p:embeddedFontLst>
    <p:embeddedFont>
      <p:font typeface="Calibri" panose="020F0502020204030204" pitchFamily="34" charset="0"/>
      <p:regular r:id="rId69"/>
      <p:bold r:id="rId70"/>
      <p:italic r:id="rId71"/>
      <p:boldItalic r:id="rId72"/>
    </p:embeddedFont>
    <p:embeddedFont>
      <p:font typeface="Cambria Math" panose="02040503050406030204" pitchFamily="18" charset="0"/>
      <p:regular r:id="rId73"/>
    </p:embeddedFont>
    <p:embeddedFont>
      <p:font typeface="Open Sans" panose="020B0606030504020204" pitchFamily="34" charset="0"/>
      <p:regular r:id="rId74"/>
      <p:bold r:id="rId75"/>
      <p:italic r:id="rId76"/>
      <p:boldItalic r:id="rId77"/>
    </p:embeddedFont>
    <p:embeddedFont>
      <p:font typeface="Verdana" panose="020B060403050404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0565DB-0031-43BA-A8C8-BE7A154BCC97}">
  <a:tblStyle styleId="{490565DB-0031-43BA-A8C8-BE7A154BCC9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E9B4C5-98F4-41BC-A693-AB40C68005EB}"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CBAC242-0800-4460-8E16-9B4E29888C98}"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font" Target="fonts/font12.fntdata"/><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mg.cinemablend.com/filter:scale/quill/7/c/b/1/d/2/7cb1d279dace2eeb5af231fc30d8bffaad4ae755.jpg?mw=600"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icdn4.digitaltrends.com/image/digitaltrends/star-wars-the-rise-of-skywalker-lightsaber-water-battle-1920x1080.jpg" TargetMode="External"/><Relationship Id="rId4" Type="http://schemas.openxmlformats.org/officeDocument/2006/relationships/hyperlink" Target="https://media.2oceansvibe.com/wp-content/uploads/2019/07/lion-king-movie-1.jp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Kq1sOZChpwI"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earnews.com/apples-new-touchy-macbook-pr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s-microsoft.com/pt-br/CMSImages/windows10-laptop.png?version=0bf90e10-f3b6-acaf-41fd-1c538d8c24bc"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compresuatv.com.br/tv-55-oled-lg-ultra-hd-smart-oled55b6p/"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www.buscape.com.br/celular/smartphone-samsung-galaxy-s10-128gb-4g" TargetMode="External"/><Relationship Id="rId5" Type="http://schemas.openxmlformats.org/officeDocument/2006/relationships/hyperlink" Target="https://www.apple.com/br/shop/buy-ipad/ipad-10-2/32gb-prateado-wifi" TargetMode="External"/><Relationship Id="rId4" Type="http://schemas.openxmlformats.org/officeDocument/2006/relationships/hyperlink" Target="https://www.philips.com.br/c-p/221TE2LB_00/monitor-led-com-sintonizador-de-tv-digita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reddit.com/r/apple/comments/9fp1ty/did_you_ever_looked_at_apple_screens_under_a/" TargetMode="External"/><Relationship Id="rId2" Type="http://schemas.openxmlformats.org/officeDocument/2006/relationships/slide" Target="../slides/slide46.xml"/><Relationship Id="rId1" Type="http://schemas.openxmlformats.org/officeDocument/2006/relationships/notesMaster" Target="../notesMasters/notesMaster1.xml"/><Relationship Id="rId4" Type="http://schemas.openxmlformats.org/officeDocument/2006/relationships/hyperlink" Target="https://www.youtube.com/watch?v=gD68dUXMLQg"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canyoucompute.co.uk/l3-bresenham.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geogebra.org/m/jahqnjmk"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3" Type="http://schemas.openxmlformats.org/officeDocument/2006/relationships/hyperlink" Target="https://epocanegocios.globo.com/Tecnologia/noticia/2019/06/epoca-negocios-toy-story-1-foi-marcante-como-1a-animacao-toda-produzida-em-computador.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76818f0e4_6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e76818f0e4_6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e76818f0e4_6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https://img.cinemablend.com/filter:scale/quill/7/c/b/1/d/2/7cb1d279dace2eeb5af231fc30d8bffaad4ae755.jpg?mw=600</a:t>
            </a:r>
            <a:endParaRPr/>
          </a:p>
          <a:p>
            <a:pPr marL="0" lvl="0" indent="0" algn="l" rtl="0">
              <a:spcBef>
                <a:spcPts val="0"/>
              </a:spcBef>
              <a:spcAft>
                <a:spcPts val="0"/>
              </a:spcAft>
              <a:buNone/>
            </a:pPr>
            <a:r>
              <a:rPr lang="pt-BR" u="sng">
                <a:solidFill>
                  <a:schemeClr val="hlink"/>
                </a:solidFill>
                <a:hlinkClick r:id="rId4"/>
              </a:rPr>
              <a:t>https://media.2oceansvibe.com/wp-content/uploads/2019/07/lion-king-movie-1.jpg</a:t>
            </a:r>
            <a:endParaRPr/>
          </a:p>
          <a:p>
            <a:pPr marL="0" lvl="0" indent="0" algn="l" rtl="0">
              <a:spcBef>
                <a:spcPts val="0"/>
              </a:spcBef>
              <a:spcAft>
                <a:spcPts val="0"/>
              </a:spcAft>
              <a:buNone/>
            </a:pPr>
            <a:r>
              <a:rPr lang="pt-BR" u="sng">
                <a:solidFill>
                  <a:schemeClr val="hlink"/>
                </a:solidFill>
                <a:hlinkClick r:id="rId5"/>
              </a:rPr>
              <a:t>https://icdn4.digitaltrends.com/image/digitaltrends/star-wars-the-rise-of-skywalker-lightsaber-water-battle-1920x1080.jpg</a:t>
            </a:r>
            <a:endParaRPr/>
          </a:p>
        </p:txBody>
      </p:sp>
      <p:sp>
        <p:nvSpPr>
          <p:cNvPr id="139" name="Google Shape;13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https://www.youtube.com/watch?v=Kq1sOZChpwI</a:t>
            </a:r>
            <a:endParaRPr/>
          </a:p>
        </p:txBody>
      </p:sp>
      <p:sp>
        <p:nvSpPr>
          <p:cNvPr id="149" name="Google Shape;14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Gráficos com animações</a:t>
            </a:r>
            <a:endParaRPr/>
          </a:p>
          <a:p>
            <a:pPr marL="0" lvl="0" indent="0" algn="l" rtl="0">
              <a:spcBef>
                <a:spcPts val="0"/>
              </a:spcBef>
              <a:spcAft>
                <a:spcPts val="0"/>
              </a:spcAft>
              <a:buNone/>
            </a:pPr>
            <a:r>
              <a:rPr lang="pt-BR"/>
              <a:t>Alta resolução</a:t>
            </a:r>
            <a:endParaRPr/>
          </a:p>
          <a:p>
            <a:pPr marL="0" lvl="0" indent="0" algn="l" rtl="0">
              <a:spcBef>
                <a:spcPts val="0"/>
              </a:spcBef>
              <a:spcAft>
                <a:spcPts val="0"/>
              </a:spcAft>
              <a:buNone/>
            </a:pPr>
            <a:r>
              <a:rPr lang="pt-BR"/>
              <a:t>Baixo tempo de resposta</a:t>
            </a:r>
            <a:endParaRPr/>
          </a:p>
          <a:p>
            <a:pPr marL="0" lvl="0" indent="0" algn="l" rtl="0">
              <a:spcBef>
                <a:spcPts val="0"/>
              </a:spcBef>
              <a:spcAft>
                <a:spcPts val="0"/>
              </a:spcAft>
              <a:buNone/>
            </a:pPr>
            <a:r>
              <a:rPr lang="pt-BR"/>
              <a:t>Transparências</a:t>
            </a:r>
            <a:endParaRPr/>
          </a:p>
          <a:p>
            <a:pPr marL="0" lvl="0" indent="0" algn="l" rtl="0">
              <a:spcBef>
                <a:spcPts val="0"/>
              </a:spcBef>
              <a:spcAft>
                <a:spcPts val="0"/>
              </a:spcAft>
              <a:buNone/>
            </a:pPr>
            <a:r>
              <a:rPr lang="pt-BR"/>
              <a:t>Alta taxa de atualização</a:t>
            </a:r>
            <a:endParaRPr/>
          </a:p>
          <a:p>
            <a:pPr marL="0" marR="0" lvl="0" indent="0" algn="l" rtl="0">
              <a:lnSpc>
                <a:spcPct val="100000"/>
              </a:lnSpc>
              <a:spcBef>
                <a:spcPts val="0"/>
              </a:spcBef>
              <a:spcAft>
                <a:spcPts val="0"/>
              </a:spcAft>
              <a:buClr>
                <a:schemeClr val="dk1"/>
              </a:buClr>
              <a:buSzPts val="1200"/>
              <a:buFont typeface="Arial"/>
              <a:buNone/>
            </a:pPr>
            <a:endParaRPr sz="1200">
              <a:solidFill>
                <a:srgbClr val="111111"/>
              </a:solidFill>
              <a:latin typeface="Arial"/>
              <a:ea typeface="Arial"/>
              <a:cs typeface="Arial"/>
              <a:sym typeface="Arial"/>
            </a:endParaRPr>
          </a:p>
          <a:p>
            <a:pPr marL="0" marR="0" lvl="0" indent="0" algn="l" rtl="0">
              <a:lnSpc>
                <a:spcPct val="100000"/>
              </a:lnSpc>
              <a:spcBef>
                <a:spcPts val="0"/>
              </a:spcBef>
              <a:spcAft>
                <a:spcPts val="0"/>
              </a:spcAft>
              <a:buClr>
                <a:srgbClr val="111111"/>
              </a:buClr>
              <a:buSzPts val="1200"/>
              <a:buFont typeface="Arial"/>
              <a:buNone/>
            </a:pPr>
            <a:r>
              <a:rPr lang="pt-BR" sz="1200">
                <a:solidFill>
                  <a:srgbClr val="111111"/>
                </a:solidFill>
                <a:latin typeface="Arial"/>
                <a:ea typeface="Arial"/>
                <a:cs typeface="Arial"/>
                <a:sym typeface="Arial"/>
              </a:rPr>
              <a:t>Sketchpad</a:t>
            </a:r>
            <a:endParaRPr/>
          </a:p>
          <a:p>
            <a:pPr marL="0" marR="0" lvl="0" indent="0" algn="l" rtl="0">
              <a:lnSpc>
                <a:spcPct val="100000"/>
              </a:lnSpc>
              <a:spcBef>
                <a:spcPts val="0"/>
              </a:spcBef>
              <a:spcAft>
                <a:spcPts val="0"/>
              </a:spcAft>
              <a:buClr>
                <a:srgbClr val="111111"/>
              </a:buClr>
              <a:buSzPts val="1200"/>
              <a:buFont typeface="Arial"/>
              <a:buNone/>
            </a:pPr>
            <a:r>
              <a:rPr lang="pt-BR" sz="1200">
                <a:solidFill>
                  <a:srgbClr val="111111"/>
                </a:solidFill>
                <a:latin typeface="Arial"/>
                <a:ea typeface="Arial"/>
                <a:cs typeface="Arial"/>
                <a:sym typeface="Arial"/>
              </a:rPr>
              <a:t>Graphical User Interface on the Xerox Star 8010</a:t>
            </a:r>
            <a:endParaRPr/>
          </a:p>
          <a:p>
            <a:pPr marL="0" lvl="0" indent="0" algn="l" rtl="0">
              <a:spcBef>
                <a:spcPts val="0"/>
              </a:spcBef>
              <a:spcAft>
                <a:spcPts val="0"/>
              </a:spcAft>
              <a:buNone/>
            </a:pPr>
            <a:r>
              <a:rPr lang="pt-BR" u="sng">
                <a:solidFill>
                  <a:schemeClr val="hlink"/>
                </a:solidFill>
                <a:hlinkClick r:id="rId3"/>
              </a:rPr>
              <a:t>https://www.gearnews.com/apples-new-touchy-macbook-pro/</a:t>
            </a:r>
            <a:endParaRPr/>
          </a:p>
          <a:p>
            <a:pPr marL="0" lvl="0" indent="0" algn="l" rtl="0">
              <a:spcBef>
                <a:spcPts val="0"/>
              </a:spcBef>
              <a:spcAft>
                <a:spcPts val="0"/>
              </a:spcAft>
              <a:buNone/>
            </a:pPr>
            <a:r>
              <a:rPr lang="pt-BR" u="sng">
                <a:solidFill>
                  <a:schemeClr val="hlink"/>
                </a:solidFill>
                <a:hlinkClick r:id="rId4"/>
              </a:rPr>
              <a:t>https://c.s-microsoft.com/pt-br/CMSImages/windows10-laptop.png?version=0bf90e10-f3b6-acaf-41fd-1c538d8c24bc</a:t>
            </a:r>
            <a:endParaRPr/>
          </a:p>
          <a:p>
            <a:pPr marL="0" marR="0" lvl="0" indent="0" algn="l" rtl="0">
              <a:lnSpc>
                <a:spcPct val="100000"/>
              </a:lnSpc>
              <a:spcBef>
                <a:spcPts val="0"/>
              </a:spcBef>
              <a:spcAft>
                <a:spcPts val="0"/>
              </a:spcAft>
              <a:buClr>
                <a:schemeClr val="dk1"/>
              </a:buClr>
              <a:buSzPts val="1200"/>
              <a:buFont typeface="Arial"/>
              <a:buNone/>
            </a:pPr>
            <a:endParaRPr sz="1200" b="0" i="0">
              <a:solidFill>
                <a:srgbClr val="111111"/>
              </a:solidFill>
              <a:latin typeface="Arial"/>
              <a:ea typeface="Arial"/>
              <a:cs typeface="Arial"/>
              <a:sym typeface="Arial"/>
            </a:endParaRPr>
          </a:p>
          <a:p>
            <a:pPr marL="0" lvl="0" indent="0" algn="l" rtl="0">
              <a:spcBef>
                <a:spcPts val="0"/>
              </a:spcBef>
              <a:spcAft>
                <a:spcPts val="0"/>
              </a:spcAft>
              <a:buNone/>
            </a:pPr>
            <a:endParaRPr/>
          </a:p>
        </p:txBody>
      </p:sp>
      <p:sp>
        <p:nvSpPr>
          <p:cNvPr id="176" name="Google Shape;176;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e76818f0e4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ge76818f0e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ge76818f0e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https://i.ytimg.com/vi/D_f84nIB9J8/maxresdefault.jpg</a:t>
            </a:r>
            <a:endParaRPr/>
          </a:p>
          <a:p>
            <a:pPr marL="0" lvl="0" indent="0" algn="l" rtl="0">
              <a:spcBef>
                <a:spcPts val="0"/>
              </a:spcBef>
              <a:spcAft>
                <a:spcPts val="0"/>
              </a:spcAft>
              <a:buNone/>
            </a:pPr>
            <a:r>
              <a:rPr lang="pt-BR"/>
              <a:t>https://www.researchgate.net/profile/Heinz_Handels/publication/242507381/figure/fig1/AS:393262910197761@1470772592308/3D-model-of-the-inner-organs-derived-from-the-Visible-Human-data-set-The-representation_Q640.jpg</a:t>
            </a:r>
            <a:endParaRPr/>
          </a:p>
        </p:txBody>
      </p:sp>
      <p:sp>
        <p:nvSpPr>
          <p:cNvPr id="224" name="Google Shape;22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6b444e1e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6b444e1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b86b444e1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Objeto 3D</a:t>
            </a:r>
            <a:endParaRPr/>
          </a:p>
        </p:txBody>
      </p:sp>
      <p:sp>
        <p:nvSpPr>
          <p:cNvPr id="311" name="Google Shape;311;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76818f0e4_6_79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e76818f0e4_6_7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https://www.matrise.no/wp-content/uploads/2018/06/B355A41E-4528-4118-8C66-30EBA9A443C3.jpeg</a:t>
            </a:r>
            <a:endParaRPr/>
          </a:p>
          <a:p>
            <a:pPr marL="0" lvl="0" indent="0" algn="l" rtl="0">
              <a:spcBef>
                <a:spcPts val="0"/>
              </a:spcBef>
              <a:spcAft>
                <a:spcPts val="0"/>
              </a:spcAft>
              <a:buNone/>
            </a:pPr>
            <a:r>
              <a:rPr lang="pt-BR" sz="1200" b="0" i="0">
                <a:solidFill>
                  <a:schemeClr val="dk1"/>
                </a:solidFill>
                <a:latin typeface="Arial"/>
                <a:ea typeface="Arial"/>
                <a:cs typeface="Arial"/>
                <a:sym typeface="Arial"/>
              </a:rPr>
              <a:t>plural camerae obscurae or </a:t>
            </a:r>
            <a:r>
              <a:rPr lang="pt-BR" sz="1200" b="1" i="0">
                <a:solidFill>
                  <a:schemeClr val="dk1"/>
                </a:solidFill>
                <a:latin typeface="Arial"/>
                <a:ea typeface="Arial"/>
                <a:cs typeface="Arial"/>
                <a:sym typeface="Arial"/>
              </a:rPr>
              <a:t>camera obscuras</a:t>
            </a:r>
            <a:r>
              <a:rPr lang="pt-BR" sz="1200" b="0" i="0">
                <a:solidFill>
                  <a:schemeClr val="dk1"/>
                </a:solidFill>
                <a:latin typeface="Arial"/>
                <a:ea typeface="Arial"/>
                <a:cs typeface="Arial"/>
                <a:sym typeface="Arial"/>
              </a:rPr>
              <a:t>, from </a:t>
            </a:r>
            <a:r>
              <a:rPr lang="pt-BR" sz="1200" b="1" i="0">
                <a:solidFill>
                  <a:schemeClr val="dk1"/>
                </a:solidFill>
                <a:latin typeface="Arial"/>
                <a:ea typeface="Arial"/>
                <a:cs typeface="Arial"/>
                <a:sym typeface="Arial"/>
              </a:rPr>
              <a:t>Latin camera obscūra</a:t>
            </a:r>
            <a:r>
              <a:rPr lang="pt-BR" sz="1200" b="0" i="0">
                <a:solidFill>
                  <a:schemeClr val="dk1"/>
                </a:solidFill>
                <a:latin typeface="Arial"/>
                <a:ea typeface="Arial"/>
                <a:cs typeface="Arial"/>
                <a:sym typeface="Arial"/>
              </a:rPr>
              <a:t>,</a:t>
            </a:r>
            <a:endParaRPr/>
          </a:p>
        </p:txBody>
      </p:sp>
      <p:sp>
        <p:nvSpPr>
          <p:cNvPr id="323" name="Google Shape;323;ge76818f0e4_6_7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76818f0e4_2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e76818f0e4_2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98ab1d25f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e98ab1d25f_0_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98ab1d25f_0_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e98ab1d25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https://docplayer.com.br/docs-images/106/171641750/images/5-0.jpg</a:t>
            </a:r>
            <a:endParaRPr/>
          </a:p>
        </p:txBody>
      </p:sp>
      <p:sp>
        <p:nvSpPr>
          <p:cNvPr id="356" name="Google Shape;356;ge98ab1d25f_0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98ab1d25f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e98ab1d25f_0_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98ab1d25f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e98ab1d25f_0_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76818f0e4_2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e76818f0e4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e76818f0e4_2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e76818f0e4_6_9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76818f0e4_6_9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76818f0e4_6_8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e76818f0e4_6_8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e76818f0e4_6_8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e98ab1d25f_0_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e98ab1d25f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Levamos 40 minutos com a turma (2021.2)</a:t>
            </a:r>
            <a:endParaRPr/>
          </a:p>
        </p:txBody>
      </p:sp>
      <p:sp>
        <p:nvSpPr>
          <p:cNvPr id="348" name="Google Shape;348;ge98ab1d25f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42</a:t>
            </a:fld>
            <a:endParaRPr/>
          </a:p>
        </p:txBody>
      </p:sp>
    </p:spTree>
    <p:extLst>
      <p:ext uri="{BB962C8B-B14F-4D97-AF65-F5344CB8AC3E}">
        <p14:creationId xmlns:p14="http://schemas.microsoft.com/office/powerpoint/2010/main" val="23893696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76818f0e4_2_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e76818f0e4_2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e76818f0e4_2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76818f0e4_2_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e76818f0e4_2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https://compresuatv.com.br/tv-55-oled-lg-ultra-hd-smart-oled55b6p/</a:t>
            </a:r>
            <a:endParaRPr/>
          </a:p>
          <a:p>
            <a:pPr marL="0" lvl="0" indent="0" algn="l" rtl="0">
              <a:spcBef>
                <a:spcPts val="0"/>
              </a:spcBef>
              <a:spcAft>
                <a:spcPts val="0"/>
              </a:spcAft>
              <a:buNone/>
            </a:pPr>
            <a:r>
              <a:rPr lang="pt-BR" u="sng">
                <a:solidFill>
                  <a:schemeClr val="hlink"/>
                </a:solidFill>
                <a:hlinkClick r:id="rId4"/>
              </a:rPr>
              <a:t>https://www.philips.com.br/c-p/221TE2LB_00/monitor-led-com-sintonizador-de-tv-digital</a:t>
            </a:r>
            <a:endParaRPr/>
          </a:p>
          <a:p>
            <a:pPr marL="0" lvl="0" indent="0" algn="l" rtl="0">
              <a:spcBef>
                <a:spcPts val="0"/>
              </a:spcBef>
              <a:spcAft>
                <a:spcPts val="0"/>
              </a:spcAft>
              <a:buNone/>
            </a:pPr>
            <a:r>
              <a:rPr lang="pt-BR" u="sng">
                <a:solidFill>
                  <a:schemeClr val="hlink"/>
                </a:solidFill>
                <a:hlinkClick r:id="rId5"/>
              </a:rPr>
              <a:t>https://www.apple.com/br/shop/buy-ipad/ipad-10-2/32gb-prateado-wifi</a:t>
            </a:r>
            <a:endParaRPr/>
          </a:p>
          <a:p>
            <a:pPr marL="0" lvl="0" indent="0" algn="l" rtl="0">
              <a:spcBef>
                <a:spcPts val="0"/>
              </a:spcBef>
              <a:spcAft>
                <a:spcPts val="0"/>
              </a:spcAft>
              <a:buNone/>
            </a:pPr>
            <a:r>
              <a:rPr lang="pt-BR" u="sng">
                <a:solidFill>
                  <a:schemeClr val="hlink"/>
                </a:solidFill>
                <a:hlinkClick r:id="rId6"/>
              </a:rPr>
              <a:t>https://www.buscape.com.br/celular/smartphone-samsung-galaxy-s10-128gb-4g</a:t>
            </a:r>
            <a:endParaRPr/>
          </a:p>
        </p:txBody>
      </p:sp>
      <p:sp>
        <p:nvSpPr>
          <p:cNvPr id="422" name="Google Shape;422;ge76818f0e4_2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e76818f0e4_2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e76818f0e4_2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76818f0e4_2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https://www.reddit.com/r/apple/comments/9fp1ty/did_you_ever_looked_at_apple_screens_under_a/</a:t>
            </a:r>
            <a:endParaRPr/>
          </a:p>
          <a:p>
            <a:pPr marL="0" lvl="0" indent="0" algn="l" rtl="0">
              <a:spcBef>
                <a:spcPts val="0"/>
              </a:spcBef>
              <a:spcAft>
                <a:spcPts val="0"/>
              </a:spcAft>
              <a:buNone/>
            </a:pPr>
            <a:r>
              <a:rPr lang="pt-BR" u="sng">
                <a:solidFill>
                  <a:schemeClr val="hlink"/>
                </a:solidFill>
                <a:hlinkClick r:id="rId4"/>
              </a:rPr>
              <a:t>https://www.youtube.com/watch?v=gD68dUXMLQg</a:t>
            </a:r>
            <a:endParaRPr/>
          </a:p>
          <a:p>
            <a:pPr marL="0" lvl="0" indent="0" algn="l" rtl="0">
              <a:spcBef>
                <a:spcPts val="0"/>
              </a:spcBef>
              <a:spcAft>
                <a:spcPts val="0"/>
              </a:spcAft>
              <a:buNone/>
            </a:pPr>
            <a:endParaRPr/>
          </a:p>
        </p:txBody>
      </p:sp>
      <p:sp>
        <p:nvSpPr>
          <p:cNvPr id="443" name="Google Shape;443;ge76818f0e4_2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76818f0e4_2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e76818f0e4_2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76818f0e4_2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e76818f0e4_2_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6818f0e4_2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e76818f0e4_2_1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76818f0e4_2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e76818f0e4_2_1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76818f0e4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e76818f0e4_2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76818f0e4_2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e76818f0e4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ge76818f0e4_2_1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76818f0e4_2_1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e76818f0e4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e76818f0e4_2_1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76818f0e4_2_1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e76818f0e4_2_1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6b444e1e_0_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6b444e1e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Ficou para a casa na Turma 2021.2</a:t>
            </a:r>
            <a:endParaRPr/>
          </a:p>
        </p:txBody>
      </p:sp>
      <p:sp>
        <p:nvSpPr>
          <p:cNvPr id="529" name="Google Shape;529;gb86b444e1e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86b444e1e_0_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86b444e1e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https://www.canyoucompute.co.uk/l3-bresenham.html</a:t>
            </a:r>
            <a:r>
              <a:rPr lang="pt-BR"/>
              <a:t> </a:t>
            </a:r>
            <a:endParaRPr/>
          </a:p>
        </p:txBody>
      </p:sp>
      <p:sp>
        <p:nvSpPr>
          <p:cNvPr id="546" name="Google Shape;546;gb86b444e1e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76818f0e4_2_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Bresenham no GeoGebra: </a:t>
            </a:r>
            <a:r>
              <a:rPr lang="pt-BR" u="sng">
                <a:solidFill>
                  <a:schemeClr val="hlink"/>
                </a:solidFill>
                <a:hlinkClick r:id="rId3"/>
              </a:rPr>
              <a:t>https://www.geogebra.org/m/jahqnjmk</a:t>
            </a:r>
            <a:r>
              <a:rPr lang="pt-BR"/>
              <a:t> </a:t>
            </a:r>
            <a:endParaRPr/>
          </a:p>
        </p:txBody>
      </p:sp>
      <p:sp>
        <p:nvSpPr>
          <p:cNvPr id="557" name="Google Shape;557;ge76818f0e4_2_1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76818f0e4_2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ge76818f0e4_2_1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76818f0e4_2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e76818f0e4_2_1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e76818f0e4_2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e76818f0e4_2_1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76818f0e4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ge76818f0e4_6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76818f0e4_2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e76818f0e4_2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e76818f0e4_2_1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e76818f0e4_2_1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76818f0e4_2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https://epocanegocios.globo.com/Tecnologia/noticia/2019/06/epoca-negocios-toy-story-1-foi-marcante-como-1a-animacao-toda-produzida-em-computador.html</a:t>
            </a:r>
            <a:endParaRPr/>
          </a:p>
          <a:p>
            <a:pPr marL="0" lvl="0" indent="0" algn="l" rtl="0">
              <a:spcBef>
                <a:spcPts val="0"/>
              </a:spcBef>
              <a:spcAft>
                <a:spcPts val="0"/>
              </a:spcAft>
              <a:buNone/>
            </a:pPr>
            <a:endParaRPr/>
          </a:p>
        </p:txBody>
      </p:sp>
      <p:sp>
        <p:nvSpPr>
          <p:cNvPr id="605" name="Google Shape;605;ge76818f0e4_2_1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76818f0e4_2_2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e76818f0e4_2_2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e76818f0e4_2_2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e76818f0e4_2_2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e76818f0e4_2_2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ge76818f0e4_2_2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76818f0e4_6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e76818f0e4_6_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76818f0e4_6_9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e76818f0e4_6_9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76818f0e4_6_9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e76818f0e4_6_9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1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33" b="0" i="0" u="none" strike="noStrike" cap="none">
                <a:solidFill>
                  <a:srgbClr val="888888"/>
                </a:solidFill>
                <a:latin typeface="Verdana"/>
                <a:ea typeface="Verdana"/>
                <a:cs typeface="Verdana"/>
                <a:sym typeface="Verdana"/>
              </a:defRPr>
            </a:lvl1pPr>
            <a:lvl2pPr marL="0" marR="0" lvl="1" indent="0" algn="r" rtl="0">
              <a:spcBef>
                <a:spcPts val="0"/>
              </a:spcBef>
              <a:buNone/>
              <a:defRPr sz="833" b="0" i="0" u="none" strike="noStrike" cap="none">
                <a:solidFill>
                  <a:srgbClr val="888888"/>
                </a:solidFill>
                <a:latin typeface="Verdana"/>
                <a:ea typeface="Verdana"/>
                <a:cs typeface="Verdana"/>
                <a:sym typeface="Verdana"/>
              </a:defRPr>
            </a:lvl2pPr>
            <a:lvl3pPr marL="0" marR="0" lvl="2" indent="0" algn="r" rtl="0">
              <a:spcBef>
                <a:spcPts val="0"/>
              </a:spcBef>
              <a:buNone/>
              <a:defRPr sz="833" b="0" i="0" u="none" strike="noStrike" cap="none">
                <a:solidFill>
                  <a:srgbClr val="888888"/>
                </a:solidFill>
                <a:latin typeface="Verdana"/>
                <a:ea typeface="Verdana"/>
                <a:cs typeface="Verdana"/>
                <a:sym typeface="Verdana"/>
              </a:defRPr>
            </a:lvl3pPr>
            <a:lvl4pPr marL="0" marR="0" lvl="3" indent="0" algn="r" rtl="0">
              <a:spcBef>
                <a:spcPts val="0"/>
              </a:spcBef>
              <a:buNone/>
              <a:defRPr sz="833" b="0" i="0" u="none" strike="noStrike" cap="none">
                <a:solidFill>
                  <a:srgbClr val="888888"/>
                </a:solidFill>
                <a:latin typeface="Verdana"/>
                <a:ea typeface="Verdana"/>
                <a:cs typeface="Verdana"/>
                <a:sym typeface="Verdana"/>
              </a:defRPr>
            </a:lvl4pPr>
            <a:lvl5pPr marL="0" marR="0" lvl="4" indent="0" algn="r" rtl="0">
              <a:spcBef>
                <a:spcPts val="0"/>
              </a:spcBef>
              <a:buNone/>
              <a:defRPr sz="833" b="0" i="0" u="none" strike="noStrike" cap="none">
                <a:solidFill>
                  <a:srgbClr val="888888"/>
                </a:solidFill>
                <a:latin typeface="Verdana"/>
                <a:ea typeface="Verdana"/>
                <a:cs typeface="Verdana"/>
                <a:sym typeface="Verdana"/>
              </a:defRPr>
            </a:lvl5pPr>
            <a:lvl6pPr marL="0" marR="0" lvl="5" indent="0" algn="r" rtl="0">
              <a:spcBef>
                <a:spcPts val="0"/>
              </a:spcBef>
              <a:buNone/>
              <a:defRPr sz="833" b="0" i="0" u="none" strike="noStrike" cap="none">
                <a:solidFill>
                  <a:srgbClr val="888888"/>
                </a:solidFill>
                <a:latin typeface="Verdana"/>
                <a:ea typeface="Verdana"/>
                <a:cs typeface="Verdana"/>
                <a:sym typeface="Verdana"/>
              </a:defRPr>
            </a:lvl6pPr>
            <a:lvl7pPr marL="0" marR="0" lvl="6" indent="0" algn="r" rtl="0">
              <a:spcBef>
                <a:spcPts val="0"/>
              </a:spcBef>
              <a:buNone/>
              <a:defRPr sz="833" b="0" i="0" u="none" strike="noStrike" cap="none">
                <a:solidFill>
                  <a:srgbClr val="888888"/>
                </a:solidFill>
                <a:latin typeface="Verdana"/>
                <a:ea typeface="Verdana"/>
                <a:cs typeface="Verdana"/>
                <a:sym typeface="Verdana"/>
              </a:defRPr>
            </a:lvl7pPr>
            <a:lvl8pPr marL="0" marR="0" lvl="7" indent="0" algn="r" rtl="0">
              <a:spcBef>
                <a:spcPts val="0"/>
              </a:spcBef>
              <a:buNone/>
              <a:defRPr sz="833" b="0" i="0" u="none" strike="noStrike" cap="none">
                <a:solidFill>
                  <a:srgbClr val="888888"/>
                </a:solidFill>
                <a:latin typeface="Verdana"/>
                <a:ea typeface="Verdana"/>
                <a:cs typeface="Verdana"/>
                <a:sym typeface="Verdana"/>
              </a:defRPr>
            </a:lvl8pPr>
            <a:lvl9pPr marL="0" marR="0" lvl="8" indent="0" algn="r" rtl="0">
              <a:spcBef>
                <a:spcPts val="0"/>
              </a:spcBef>
              <a:buNone/>
              <a:defRPr sz="833"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kbhFFuT5N3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2ShnOuSFJs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techpowerup.com/gpu-specs/geforce-rtx-2080-ti.c3305" TargetMode="Externa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www.youtube.com/watch?v=Xt3Cdq0qOn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rosettacode.org/wiki/Bitmap/Bresenham%27s_line_algorithm" TargetMode="Externa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hyperlink" Target="https://www.youtube.com/watch?v=tT81VPk_ukU"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a:t>Aula 1: Introdução ao curso + introdução ao desenho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 que é Computação Gráfica?</a:t>
            </a:r>
            <a:endParaRPr/>
          </a:p>
        </p:txBody>
      </p:sp>
      <p:sp>
        <p:nvSpPr>
          <p:cNvPr id="108" name="Google Shape;108;p13"/>
          <p:cNvSpPr txBox="1">
            <a:spLocks noGrp="1"/>
          </p:cNvSpPr>
          <p:nvPr>
            <p:ph type="body" idx="1"/>
          </p:nvPr>
        </p:nvSpPr>
        <p:spPr>
          <a:xfrm>
            <a:off x="667731" y="1286278"/>
            <a:ext cx="7985100" cy="2186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Arial"/>
              <a:buNone/>
            </a:pPr>
            <a:r>
              <a:rPr lang="pt-BR" sz="2400" b="1">
                <a:latin typeface="Arial"/>
                <a:ea typeface="Arial"/>
                <a:cs typeface="Arial"/>
                <a:sym typeface="Arial"/>
              </a:rPr>
              <a:t>com•pu•ta•ção grá•fi•ca</a:t>
            </a:r>
            <a:endParaRPr/>
          </a:p>
          <a:p>
            <a:pPr marL="0" lvl="0" indent="0" algn="l" rtl="0">
              <a:spcBef>
                <a:spcPts val="480"/>
              </a:spcBef>
              <a:spcAft>
                <a:spcPts val="0"/>
              </a:spcAft>
              <a:buClr>
                <a:schemeClr val="dk1"/>
              </a:buClr>
              <a:buSzPts val="2400"/>
              <a:buFont typeface="Arial"/>
              <a:buNone/>
            </a:pPr>
            <a:r>
              <a:rPr lang="pt-BR" sz="2400">
                <a:latin typeface="Arial"/>
                <a:ea typeface="Arial"/>
                <a:cs typeface="Arial"/>
                <a:sym typeface="Arial"/>
              </a:rPr>
              <a:t>O uso de computadores para gerar e manipular informações visuais.</a:t>
            </a:r>
            <a:endParaRPr/>
          </a:p>
        </p:txBody>
      </p:sp>
      <p:sp>
        <p:nvSpPr>
          <p:cNvPr id="109" name="Google Shape;109;p13"/>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xEl>
                                              <p:pRg st="1" end="1"/>
                                            </p:txEl>
                                          </p:spTgt>
                                        </p:tgtEl>
                                        <p:attrNameLst>
                                          <p:attrName>style.visibility</p:attrName>
                                        </p:attrNameLst>
                                      </p:cBhvr>
                                      <p:to>
                                        <p:strVal val="visible"/>
                                      </p:to>
                                    </p:set>
                                    <p:animEffect transition="in" filter="fade">
                                      <p:cBhvr>
                                        <p:cTn id="12" dur="500"/>
                                        <p:tgtEl>
                                          <p:spTgt spid="1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Onde está a Computação Gráfica?</a:t>
            </a:r>
            <a:endParaRPr/>
          </a:p>
        </p:txBody>
      </p:sp>
      <p:sp>
        <p:nvSpPr>
          <p:cNvPr id="116" name="Google Shape;116;p14"/>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11</a:t>
            </a:fld>
            <a:endParaRPr/>
          </a:p>
        </p:txBody>
      </p:sp>
      <p:grpSp>
        <p:nvGrpSpPr>
          <p:cNvPr id="117" name="Google Shape;117;p14"/>
          <p:cNvGrpSpPr/>
          <p:nvPr/>
        </p:nvGrpSpPr>
        <p:grpSpPr>
          <a:xfrm>
            <a:off x="857425" y="769050"/>
            <a:ext cx="6881700" cy="4691825"/>
            <a:chOff x="765425" y="844450"/>
            <a:chExt cx="6881700" cy="4691825"/>
          </a:xfrm>
        </p:grpSpPr>
        <p:sp>
          <p:nvSpPr>
            <p:cNvPr id="118" name="Google Shape;118;p14"/>
            <p:cNvSpPr/>
            <p:nvPr/>
          </p:nvSpPr>
          <p:spPr>
            <a:xfrm>
              <a:off x="3304650" y="2118825"/>
              <a:ext cx="1556100" cy="7236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400"/>
                <a:t>Dados</a:t>
              </a:r>
              <a:endParaRPr sz="2400"/>
            </a:p>
          </p:txBody>
        </p:sp>
        <p:sp>
          <p:nvSpPr>
            <p:cNvPr id="119" name="Google Shape;119;p14"/>
            <p:cNvSpPr/>
            <p:nvPr/>
          </p:nvSpPr>
          <p:spPr>
            <a:xfrm>
              <a:off x="3304650" y="3457575"/>
              <a:ext cx="1556100" cy="7236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400"/>
                <a:t>Imagens</a:t>
              </a:r>
              <a:endParaRPr sz="2400"/>
            </a:p>
          </p:txBody>
        </p:sp>
        <p:sp>
          <p:nvSpPr>
            <p:cNvPr id="120" name="Google Shape;120;p14"/>
            <p:cNvSpPr/>
            <p:nvPr/>
          </p:nvSpPr>
          <p:spPr>
            <a:xfrm>
              <a:off x="3799950" y="1538050"/>
              <a:ext cx="731400" cy="516000"/>
            </a:xfrm>
            <a:prstGeom prst="curvedDownArrow">
              <a:avLst>
                <a:gd name="adj1" fmla="val 25000"/>
                <a:gd name="adj2" fmla="val 50000"/>
                <a:gd name="adj3" fmla="val 25000"/>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387600" y="844450"/>
              <a:ext cx="1556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Modelagem Geométrica</a:t>
              </a:r>
              <a:endParaRPr sz="1800"/>
            </a:p>
          </p:txBody>
        </p:sp>
        <p:sp>
          <p:nvSpPr>
            <p:cNvPr id="122" name="Google Shape;122;p14"/>
            <p:cNvSpPr/>
            <p:nvPr/>
          </p:nvSpPr>
          <p:spPr>
            <a:xfrm>
              <a:off x="2374975" y="2495625"/>
              <a:ext cx="844500" cy="1598400"/>
            </a:xfrm>
            <a:prstGeom prst="curvedRightArrow">
              <a:avLst>
                <a:gd name="adj1" fmla="val 14189"/>
                <a:gd name="adj2" fmla="val 33675"/>
                <a:gd name="adj3" fmla="val 21436"/>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765425" y="2857500"/>
              <a:ext cx="1556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Computação</a:t>
              </a:r>
              <a:endParaRPr sz="1800"/>
            </a:p>
            <a:p>
              <a:pPr marL="0" lvl="0" indent="0" algn="ctr" rtl="0">
                <a:spcBef>
                  <a:spcPts val="0"/>
                </a:spcBef>
                <a:spcAft>
                  <a:spcPts val="0"/>
                </a:spcAft>
                <a:buNone/>
              </a:pPr>
              <a:r>
                <a:rPr lang="pt-BR" sz="1800"/>
                <a:t>Gráfica</a:t>
              </a:r>
              <a:endParaRPr sz="1800"/>
            </a:p>
          </p:txBody>
        </p:sp>
        <p:sp>
          <p:nvSpPr>
            <p:cNvPr id="124" name="Google Shape;124;p14"/>
            <p:cNvSpPr/>
            <p:nvPr/>
          </p:nvSpPr>
          <p:spPr>
            <a:xfrm rot="10800000">
              <a:off x="4945925" y="2263500"/>
              <a:ext cx="844500" cy="1598400"/>
            </a:xfrm>
            <a:prstGeom prst="curvedRightArrow">
              <a:avLst>
                <a:gd name="adj1" fmla="val 14189"/>
                <a:gd name="adj2" fmla="val 33675"/>
                <a:gd name="adj3" fmla="val 21436"/>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5790425" y="2718675"/>
              <a:ext cx="1856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Visão Computacional</a:t>
              </a:r>
              <a:endParaRPr sz="1800"/>
            </a:p>
          </p:txBody>
        </p:sp>
        <p:sp>
          <p:nvSpPr>
            <p:cNvPr id="126" name="Google Shape;126;p14"/>
            <p:cNvSpPr/>
            <p:nvPr/>
          </p:nvSpPr>
          <p:spPr>
            <a:xfrm rot="10800000">
              <a:off x="3717000" y="4231275"/>
              <a:ext cx="731400" cy="516000"/>
            </a:xfrm>
            <a:prstGeom prst="curvedDownArrow">
              <a:avLst>
                <a:gd name="adj1" fmla="val 25000"/>
                <a:gd name="adj2" fmla="val 50000"/>
                <a:gd name="adj3" fmla="val 25000"/>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p:nvPr/>
          </p:nvSpPr>
          <p:spPr>
            <a:xfrm>
              <a:off x="3136500" y="4797375"/>
              <a:ext cx="1892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Processamento</a:t>
              </a:r>
              <a:br>
                <a:rPr lang="pt-BR" sz="1800"/>
              </a:br>
              <a:r>
                <a:rPr lang="pt-BR" sz="1800"/>
                <a:t>de Imagens</a:t>
              </a:r>
              <a:endParaRPr sz="18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Por que Informação Visual</a:t>
            </a:r>
            <a:endParaRPr/>
          </a:p>
        </p:txBody>
      </p:sp>
      <p:sp>
        <p:nvSpPr>
          <p:cNvPr id="133" name="Google Shape;133;p1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Cerca de 30% do cérebro é dedicado ao processamento visual...</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160"/>
              </a:spcBef>
              <a:spcAft>
                <a:spcPts val="0"/>
              </a:spcAft>
              <a:buClr>
                <a:schemeClr val="dk1"/>
              </a:buClr>
              <a:buSzPts val="800"/>
              <a:buFont typeface="Verdana"/>
              <a:buNone/>
            </a:pPr>
            <a:endParaRPr sz="800"/>
          </a:p>
          <a:p>
            <a:pPr marL="0" lvl="0" indent="0" algn="ctr" rtl="0">
              <a:spcBef>
                <a:spcPts val="320"/>
              </a:spcBef>
              <a:spcAft>
                <a:spcPts val="0"/>
              </a:spcAft>
              <a:buClr>
                <a:schemeClr val="dk1"/>
              </a:buClr>
              <a:buSzPts val="1600"/>
              <a:buNone/>
            </a:pPr>
            <a:endParaRPr sz="1600" b="1"/>
          </a:p>
          <a:p>
            <a:pPr marL="0" lvl="0" indent="0" algn="ctr" rtl="0">
              <a:spcBef>
                <a:spcPts val="320"/>
              </a:spcBef>
              <a:spcAft>
                <a:spcPts val="0"/>
              </a:spcAft>
              <a:buClr>
                <a:schemeClr val="dk1"/>
              </a:buClr>
              <a:buSzPts val="1600"/>
              <a:buNone/>
            </a:pPr>
            <a:r>
              <a:rPr lang="pt-BR" sz="1600" b="1"/>
              <a:t>Os olhos são a porta de acesso ao cérebro com maior largura de banda!</a:t>
            </a:r>
            <a:endParaRPr/>
          </a:p>
        </p:txBody>
      </p:sp>
      <p:sp>
        <p:nvSpPr>
          <p:cNvPr id="134" name="Google Shape;134;p1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12</a:t>
            </a:fld>
            <a:endParaRPr/>
          </a:p>
        </p:txBody>
      </p:sp>
      <p:pic>
        <p:nvPicPr>
          <p:cNvPr id="135" name="Google Shape;135;p15"/>
          <p:cNvPicPr preferRelativeResize="0"/>
          <p:nvPr/>
        </p:nvPicPr>
        <p:blipFill rotWithShape="1">
          <a:blip r:embed="rId3">
            <a:alphaModFix/>
          </a:blip>
          <a:srcRect/>
          <a:stretch/>
        </p:blipFill>
        <p:spPr>
          <a:xfrm>
            <a:off x="319773" y="1471850"/>
            <a:ext cx="8192631" cy="29587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Filmes</a:t>
            </a:r>
            <a:endParaRPr/>
          </a:p>
        </p:txBody>
      </p:sp>
      <p:sp>
        <p:nvSpPr>
          <p:cNvPr id="142" name="Google Shape;142;p1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13</a:t>
            </a:fld>
            <a:endParaRPr/>
          </a:p>
        </p:txBody>
      </p:sp>
      <p:pic>
        <p:nvPicPr>
          <p:cNvPr id="143" name="Google Shape;143;p16"/>
          <p:cNvPicPr preferRelativeResize="0"/>
          <p:nvPr/>
        </p:nvPicPr>
        <p:blipFill rotWithShape="1">
          <a:blip r:embed="rId3">
            <a:alphaModFix/>
          </a:blip>
          <a:srcRect/>
          <a:stretch/>
        </p:blipFill>
        <p:spPr>
          <a:xfrm>
            <a:off x="318605" y="1077492"/>
            <a:ext cx="3810000" cy="1905000"/>
          </a:xfrm>
          <a:prstGeom prst="rect">
            <a:avLst/>
          </a:prstGeom>
          <a:noFill/>
          <a:ln>
            <a:noFill/>
          </a:ln>
        </p:spPr>
      </p:pic>
      <p:pic>
        <p:nvPicPr>
          <p:cNvPr id="144" name="Google Shape;144;p16"/>
          <p:cNvPicPr preferRelativeResize="0"/>
          <p:nvPr/>
        </p:nvPicPr>
        <p:blipFill rotWithShape="1">
          <a:blip r:embed="rId4">
            <a:alphaModFix/>
          </a:blip>
          <a:srcRect/>
          <a:stretch/>
        </p:blipFill>
        <p:spPr>
          <a:xfrm>
            <a:off x="4848838" y="1428620"/>
            <a:ext cx="3810346" cy="2857760"/>
          </a:xfrm>
          <a:prstGeom prst="rect">
            <a:avLst/>
          </a:prstGeom>
          <a:noFill/>
          <a:ln>
            <a:noFill/>
          </a:ln>
        </p:spPr>
      </p:pic>
      <p:pic>
        <p:nvPicPr>
          <p:cNvPr id="145" name="Google Shape;145;p16"/>
          <p:cNvPicPr preferRelativeResize="0"/>
          <p:nvPr/>
        </p:nvPicPr>
        <p:blipFill rotWithShape="1">
          <a:blip r:embed="rId5">
            <a:alphaModFix/>
          </a:blip>
          <a:srcRect/>
          <a:stretch/>
        </p:blipFill>
        <p:spPr>
          <a:xfrm>
            <a:off x="1035043" y="3291611"/>
            <a:ext cx="3536957" cy="19895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25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25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2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SIGGRAPH 2021 Computer Animation Festival</a:t>
            </a:r>
            <a:br>
              <a:rPr lang="pt-BR" dirty="0"/>
            </a:br>
            <a:endParaRPr dirty="0"/>
          </a:p>
        </p:txBody>
      </p:sp>
      <p:sp>
        <p:nvSpPr>
          <p:cNvPr id="152" name="Google Shape;152;p1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14</a:t>
            </a:fld>
            <a:endParaRPr/>
          </a:p>
        </p:txBody>
      </p:sp>
      <p:sp>
        <p:nvSpPr>
          <p:cNvPr id="153" name="Google Shape;153;p17"/>
          <p:cNvSpPr/>
          <p:nvPr/>
        </p:nvSpPr>
        <p:spPr>
          <a:xfrm>
            <a:off x="1784013" y="5193532"/>
            <a:ext cx="5576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rPr>
              <a:t>https://www.youtube.com/watch?v=kbhFFuT5N3I</a:t>
            </a:r>
            <a:endParaRPr sz="1800">
              <a:solidFill>
                <a:schemeClr val="dk1"/>
              </a:solidFill>
              <a:latin typeface="Arial"/>
              <a:ea typeface="Arial"/>
              <a:cs typeface="Arial"/>
              <a:sym typeface="Arial"/>
            </a:endParaRPr>
          </a:p>
        </p:txBody>
      </p:sp>
      <p:pic>
        <p:nvPicPr>
          <p:cNvPr id="154" name="Google Shape;154;p17" descr="ABOUT THE FESTIVAL&#10;The SIGGRAPH Computer Animation Festival, a qualifying festival by the Academy of Motion Picture Arts and Sciences, brings the computer graphics community together to celebrate and showcase the best storytelling in short and feature films, visual effects, games, advertisements, scientific visualizations and more. An internationally recognized jury reviews hundreds of submissions and presents the best work of the year, with awards for Best in Show, Jury’s Choice, and Best Student Project. Since 1999, several works presented in the Computer Animation Festival have been nominated for or have received the Best Animated Short Academy Award. &#10;&#10;2021 SHOWINGS&#10;This year, the Electronic Theater will be presented virtually in two versions: Electronic Theater Ticket and Electronic Theater Premium Ticket. Each experience is sold separately and will be available to stream between Monday, 9 August at 8:00 am PDT and Wednesday, 8 September at 11:59 pm PDT. Stay tuned to our website for information on additional events, including virtual watch parties.&#10;&#10;Website – https://s2021.siggraph.org/program/electronic-theater/ &#10;Tickets – https://s2021.siggraph.org/register/#at-home-experiences&#10;Film Guide – https://siggraph2021.eventive.org/films &#10;&#10;#SIGGRAPH2021 #SIGGRAPHcaf #Animation" title="SIGGRAPH 2021 Computer Animation Festival Electronic Theater">
            <a:hlinkClick r:id="rId3"/>
          </p:cNvPr>
          <p:cNvPicPr preferRelativeResize="0"/>
          <p:nvPr/>
        </p:nvPicPr>
        <p:blipFill>
          <a:blip r:embed="rId4">
            <a:alphaModFix/>
          </a:blip>
          <a:stretch>
            <a:fillRect/>
          </a:stretch>
        </p:blipFill>
        <p:spPr>
          <a:xfrm>
            <a:off x="1692775" y="803075"/>
            <a:ext cx="5758451" cy="431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Jogos Digitais</a:t>
            </a:r>
            <a:endParaRPr/>
          </a:p>
        </p:txBody>
      </p:sp>
      <p:sp>
        <p:nvSpPr>
          <p:cNvPr id="160" name="Google Shape;160;p1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15</a:t>
            </a:fld>
            <a:endParaRPr/>
          </a:p>
        </p:txBody>
      </p:sp>
      <p:pic>
        <p:nvPicPr>
          <p:cNvPr id="161" name="Google Shape;161;p18"/>
          <p:cNvPicPr preferRelativeResize="0"/>
          <p:nvPr/>
        </p:nvPicPr>
        <p:blipFill rotWithShape="1">
          <a:blip r:embed="rId3">
            <a:alphaModFix/>
          </a:blip>
          <a:srcRect/>
          <a:stretch/>
        </p:blipFill>
        <p:spPr>
          <a:xfrm>
            <a:off x="235671" y="1261113"/>
            <a:ext cx="4336330" cy="2436811"/>
          </a:xfrm>
          <a:prstGeom prst="rect">
            <a:avLst/>
          </a:prstGeom>
          <a:noFill/>
          <a:ln>
            <a:noFill/>
          </a:ln>
        </p:spPr>
      </p:pic>
      <p:grpSp>
        <p:nvGrpSpPr>
          <p:cNvPr id="162" name="Google Shape;162;p18"/>
          <p:cNvGrpSpPr/>
          <p:nvPr/>
        </p:nvGrpSpPr>
        <p:grpSpPr>
          <a:xfrm>
            <a:off x="3949171" y="2287542"/>
            <a:ext cx="5024486" cy="3080248"/>
            <a:chOff x="3949171" y="2287542"/>
            <a:chExt cx="5024486" cy="3080248"/>
          </a:xfrm>
        </p:grpSpPr>
        <p:pic>
          <p:nvPicPr>
            <p:cNvPr id="163" name="Google Shape;163;p18"/>
            <p:cNvPicPr preferRelativeResize="0"/>
            <p:nvPr/>
          </p:nvPicPr>
          <p:blipFill rotWithShape="1">
            <a:blip r:embed="rId4">
              <a:alphaModFix/>
            </a:blip>
            <a:srcRect/>
            <a:stretch/>
          </p:blipFill>
          <p:spPr>
            <a:xfrm>
              <a:off x="3949171" y="2287542"/>
              <a:ext cx="5024486" cy="2820764"/>
            </a:xfrm>
            <a:prstGeom prst="rect">
              <a:avLst/>
            </a:prstGeom>
            <a:noFill/>
            <a:ln>
              <a:noFill/>
            </a:ln>
          </p:spPr>
        </p:pic>
        <p:pic>
          <p:nvPicPr>
            <p:cNvPr id="164" name="Google Shape;164;p18"/>
            <p:cNvPicPr preferRelativeResize="0"/>
            <p:nvPr/>
          </p:nvPicPr>
          <p:blipFill rotWithShape="1">
            <a:blip r:embed="rId5">
              <a:alphaModFix/>
            </a:blip>
            <a:srcRect/>
            <a:stretch/>
          </p:blipFill>
          <p:spPr>
            <a:xfrm>
              <a:off x="3949171" y="5177746"/>
              <a:ext cx="1820033" cy="19004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fade">
                                      <p:cBhvr>
                                        <p:cTn id="11"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Unreal Engine 5 Revealed!</a:t>
            </a:r>
            <a:endParaRPr/>
          </a:p>
        </p:txBody>
      </p:sp>
      <p:sp>
        <p:nvSpPr>
          <p:cNvPr id="170" name="Google Shape;170;p1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16</a:t>
            </a:fld>
            <a:endParaRPr/>
          </a:p>
        </p:txBody>
      </p:sp>
      <p:sp>
        <p:nvSpPr>
          <p:cNvPr id="171" name="Google Shape;171;p19"/>
          <p:cNvSpPr/>
          <p:nvPr/>
        </p:nvSpPr>
        <p:spPr>
          <a:xfrm>
            <a:off x="1018538" y="5290150"/>
            <a:ext cx="6559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t>https://www.youtube.com/watch?v=2ShnOuSFJsA</a:t>
            </a:r>
            <a:endParaRPr/>
          </a:p>
        </p:txBody>
      </p:sp>
      <p:pic>
        <p:nvPicPr>
          <p:cNvPr id="172" name="Google Shape;172;p19" descr="Here's a full, uncut playthrough of the gameplay of Unreal Engine 5.&#10;&#10;Subscribe to Watch Summer Game Fest:  http://bit.ly/tga18sub&#10;&#10;Follow The Game Awards on Twitter: http://www.twitter.com/thegameawards&#10;&#10;Follow The Game Awards on Instagram:&#10;http://www.instagram.com/thegameawards&#10;&#10;Follow Geoff Keighley on Twitter:&#10;http://www.twitter.com/geoffkeighley&#10;&#10;#unrealengine5 #unrealengine" title="Unreal Engine 5 - Full Gameplay Playthrough of New Demo">
            <a:hlinkClick r:id="rId3"/>
          </p:cNvPr>
          <p:cNvPicPr preferRelativeResize="0"/>
          <p:nvPr/>
        </p:nvPicPr>
        <p:blipFill>
          <a:blip r:embed="rId4">
            <a:alphaModFix/>
          </a:blip>
          <a:stretch>
            <a:fillRect/>
          </a:stretch>
        </p:blipFill>
        <p:spPr>
          <a:xfrm>
            <a:off x="1249025" y="672948"/>
            <a:ext cx="6098550" cy="45739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Interface Gráfica / Graphical User Interface</a:t>
            </a:r>
            <a:endParaRPr/>
          </a:p>
        </p:txBody>
      </p:sp>
      <p:sp>
        <p:nvSpPr>
          <p:cNvPr id="179" name="Google Shape;179;p2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17</a:t>
            </a:fld>
            <a:endParaRPr/>
          </a:p>
        </p:txBody>
      </p:sp>
      <p:pic>
        <p:nvPicPr>
          <p:cNvPr id="180" name="Google Shape;180;p20"/>
          <p:cNvPicPr preferRelativeResize="0"/>
          <p:nvPr/>
        </p:nvPicPr>
        <p:blipFill rotWithShape="1">
          <a:blip r:embed="rId3">
            <a:alphaModFix/>
          </a:blip>
          <a:srcRect l="2687" t="4163" r="2758" b="14975"/>
          <a:stretch/>
        </p:blipFill>
        <p:spPr>
          <a:xfrm>
            <a:off x="2710400" y="1654050"/>
            <a:ext cx="1994294" cy="1617551"/>
          </a:xfrm>
          <a:prstGeom prst="rect">
            <a:avLst/>
          </a:prstGeom>
          <a:noFill/>
          <a:ln>
            <a:noFill/>
          </a:ln>
        </p:spPr>
      </p:pic>
      <p:pic>
        <p:nvPicPr>
          <p:cNvPr id="181" name="Google Shape;181;p20"/>
          <p:cNvPicPr preferRelativeResize="0"/>
          <p:nvPr/>
        </p:nvPicPr>
        <p:blipFill rotWithShape="1">
          <a:blip r:embed="rId4">
            <a:alphaModFix/>
          </a:blip>
          <a:srcRect/>
          <a:stretch/>
        </p:blipFill>
        <p:spPr>
          <a:xfrm>
            <a:off x="3122999" y="3162300"/>
            <a:ext cx="2321378" cy="1668700"/>
          </a:xfrm>
          <a:prstGeom prst="rect">
            <a:avLst/>
          </a:prstGeom>
          <a:noFill/>
          <a:ln>
            <a:noFill/>
          </a:ln>
        </p:spPr>
      </p:pic>
      <p:pic>
        <p:nvPicPr>
          <p:cNvPr id="182" name="Google Shape;182;p20"/>
          <p:cNvPicPr preferRelativeResize="0"/>
          <p:nvPr/>
        </p:nvPicPr>
        <p:blipFill rotWithShape="1">
          <a:blip r:embed="rId5">
            <a:alphaModFix/>
          </a:blip>
          <a:srcRect b="15034"/>
          <a:stretch/>
        </p:blipFill>
        <p:spPr>
          <a:xfrm>
            <a:off x="5489625" y="1480975"/>
            <a:ext cx="3308975" cy="1548156"/>
          </a:xfrm>
          <a:prstGeom prst="rect">
            <a:avLst/>
          </a:prstGeom>
          <a:noFill/>
          <a:ln>
            <a:noFill/>
          </a:ln>
        </p:spPr>
      </p:pic>
      <p:pic>
        <p:nvPicPr>
          <p:cNvPr id="183" name="Google Shape;183;p20"/>
          <p:cNvPicPr preferRelativeResize="0"/>
          <p:nvPr/>
        </p:nvPicPr>
        <p:blipFill rotWithShape="1">
          <a:blip r:embed="rId6">
            <a:alphaModFix/>
          </a:blip>
          <a:srcRect/>
          <a:stretch/>
        </p:blipFill>
        <p:spPr>
          <a:xfrm>
            <a:off x="6158598" y="3107075"/>
            <a:ext cx="2728550" cy="1668700"/>
          </a:xfrm>
          <a:prstGeom prst="rect">
            <a:avLst/>
          </a:prstGeom>
          <a:noFill/>
          <a:ln>
            <a:noFill/>
          </a:ln>
        </p:spPr>
      </p:pic>
      <p:pic>
        <p:nvPicPr>
          <p:cNvPr id="184" name="Google Shape;184;p20"/>
          <p:cNvPicPr preferRelativeResize="0"/>
          <p:nvPr/>
        </p:nvPicPr>
        <p:blipFill>
          <a:blip r:embed="rId7">
            <a:alphaModFix/>
          </a:blip>
          <a:stretch>
            <a:fillRect/>
          </a:stretch>
        </p:blipFill>
        <p:spPr>
          <a:xfrm>
            <a:off x="217220" y="2142276"/>
            <a:ext cx="2267154" cy="2012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Imagem e terrenos para mapas</a:t>
            </a:r>
            <a:endParaRPr/>
          </a:p>
        </p:txBody>
      </p:sp>
      <p:sp>
        <p:nvSpPr>
          <p:cNvPr id="190" name="Google Shape;190;p21"/>
          <p:cNvSpPr txBox="1">
            <a:spLocks noGrp="1"/>
          </p:cNvSpPr>
          <p:nvPr>
            <p:ph type="body" idx="1"/>
          </p:nvPr>
        </p:nvSpPr>
        <p:spPr>
          <a:xfrm>
            <a:off x="812734" y="4918503"/>
            <a:ext cx="8006046" cy="50148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Mapas, fotos de satélite, imagens de ruas</a:t>
            </a:r>
            <a:endParaRPr/>
          </a:p>
        </p:txBody>
      </p:sp>
      <p:sp>
        <p:nvSpPr>
          <p:cNvPr id="191" name="Google Shape;191;p2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18</a:t>
            </a:fld>
            <a:endParaRPr/>
          </a:p>
        </p:txBody>
      </p:sp>
      <p:pic>
        <p:nvPicPr>
          <p:cNvPr id="192" name="Google Shape;192;p21"/>
          <p:cNvPicPr preferRelativeResize="0"/>
          <p:nvPr/>
        </p:nvPicPr>
        <p:blipFill>
          <a:blip r:embed="rId3">
            <a:alphaModFix/>
          </a:blip>
          <a:stretch>
            <a:fillRect/>
          </a:stretch>
        </p:blipFill>
        <p:spPr>
          <a:xfrm>
            <a:off x="526075" y="934455"/>
            <a:ext cx="7544437" cy="3984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CAD (Computer-aided design)</a:t>
            </a:r>
            <a:endParaRPr/>
          </a:p>
        </p:txBody>
      </p:sp>
      <p:sp>
        <p:nvSpPr>
          <p:cNvPr id="198" name="Google Shape;198;p22"/>
          <p:cNvSpPr txBox="1">
            <a:spLocks noGrp="1"/>
          </p:cNvSpPr>
          <p:nvPr>
            <p:ph type="body" idx="1"/>
          </p:nvPr>
        </p:nvSpPr>
        <p:spPr>
          <a:xfrm>
            <a:off x="949224" y="4901938"/>
            <a:ext cx="7869555" cy="4332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Para mecânica, arquitetura, eletrônica, ...</a:t>
            </a:r>
            <a:endParaRPr/>
          </a:p>
        </p:txBody>
      </p:sp>
      <p:sp>
        <p:nvSpPr>
          <p:cNvPr id="199" name="Google Shape;199;p2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19</a:t>
            </a:fld>
            <a:endParaRPr/>
          </a:p>
        </p:txBody>
      </p:sp>
      <p:pic>
        <p:nvPicPr>
          <p:cNvPr id="200" name="Google Shape;200;p22"/>
          <p:cNvPicPr preferRelativeResize="0"/>
          <p:nvPr/>
        </p:nvPicPr>
        <p:blipFill rotWithShape="1">
          <a:blip r:embed="rId3">
            <a:alphaModFix/>
          </a:blip>
          <a:srcRect l="271" r="-1"/>
          <a:stretch/>
        </p:blipFill>
        <p:spPr>
          <a:xfrm>
            <a:off x="398751" y="1282045"/>
            <a:ext cx="8402867" cy="34502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Professores</a:t>
            </a:r>
            <a:endParaRPr dirty="0"/>
          </a:p>
        </p:txBody>
      </p:sp>
      <p:sp>
        <p:nvSpPr>
          <p:cNvPr id="35" name="Google Shape;35;p5"/>
          <p:cNvSpPr txBox="1">
            <a:spLocks noGrp="1"/>
          </p:cNvSpPr>
          <p:nvPr>
            <p:ph type="body" idx="1"/>
          </p:nvPr>
        </p:nvSpPr>
        <p:spPr>
          <a:xfrm>
            <a:off x="390550" y="1142999"/>
            <a:ext cx="7541400" cy="4192075"/>
          </a:xfrm>
          <a:prstGeom prst="rect">
            <a:avLst/>
          </a:prstGeom>
        </p:spPr>
        <p:txBody>
          <a:bodyPr spcFirstLastPara="1" wrap="square" lIns="91425" tIns="45700" rIns="91425" bIns="45700" anchor="t" anchorCtr="0">
            <a:normAutofit/>
          </a:bodyPr>
          <a:lstStyle/>
          <a:p>
            <a:pPr marL="0" lvl="0" indent="0" rtl="0">
              <a:spcBef>
                <a:spcPts val="400"/>
              </a:spcBef>
              <a:spcAft>
                <a:spcPts val="0"/>
              </a:spcAft>
              <a:buClr>
                <a:schemeClr val="dk1"/>
              </a:buClr>
              <a:buSzPts val="1100"/>
              <a:buFont typeface="Arial"/>
              <a:buNone/>
            </a:pPr>
            <a:r>
              <a:rPr lang="pt-BR" sz="3400" dirty="0"/>
              <a:t>Luciano P. Soares</a:t>
            </a:r>
          </a:p>
          <a:p>
            <a:pPr marL="0" lvl="0" indent="0" rtl="0">
              <a:spcBef>
                <a:spcPts val="400"/>
              </a:spcBef>
              <a:spcAft>
                <a:spcPts val="0"/>
              </a:spcAft>
              <a:buNone/>
            </a:pPr>
            <a:r>
              <a:rPr lang="pt-BR" sz="2300" dirty="0">
                <a:solidFill>
                  <a:srgbClr val="505050"/>
                </a:solidFill>
                <a:highlight>
                  <a:srgbClr val="FFFFFF"/>
                </a:highlight>
                <a:latin typeface="Arial"/>
                <a:ea typeface="Arial"/>
                <a:cs typeface="Arial"/>
                <a:sym typeface="Arial"/>
              </a:rPr>
              <a:t>Doutor em Engenharia de Computação</a:t>
            </a:r>
            <a:br>
              <a:rPr lang="pt-BR" sz="2300" dirty="0">
                <a:solidFill>
                  <a:srgbClr val="505050"/>
                </a:solidFill>
                <a:highlight>
                  <a:srgbClr val="FFFFFF"/>
                </a:highlight>
                <a:latin typeface="Arial"/>
                <a:ea typeface="Arial"/>
                <a:cs typeface="Arial"/>
                <a:sym typeface="Arial"/>
              </a:rPr>
            </a:br>
            <a:r>
              <a:rPr lang="pt-BR" sz="2300" dirty="0">
                <a:solidFill>
                  <a:srgbClr val="505050"/>
                </a:solidFill>
                <a:highlight>
                  <a:srgbClr val="FFFFFF"/>
                </a:highlight>
                <a:latin typeface="Arial"/>
                <a:ea typeface="Arial"/>
                <a:cs typeface="Arial"/>
                <a:sym typeface="Arial"/>
              </a:rPr>
              <a:t>pela Escola Politécnica da USP</a:t>
            </a:r>
          </a:p>
        </p:txBody>
      </p:sp>
      <p:sp>
        <p:nvSpPr>
          <p:cNvPr id="36" name="Google Shape;36;p5"/>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2</a:t>
            </a:fld>
            <a:endParaRPr/>
          </a:p>
        </p:txBody>
      </p:sp>
      <p:pic>
        <p:nvPicPr>
          <p:cNvPr id="37" name="Google Shape;37;p5"/>
          <p:cNvPicPr preferRelativeResize="0"/>
          <p:nvPr/>
        </p:nvPicPr>
        <p:blipFill>
          <a:blip r:embed="rId3">
            <a:alphaModFix/>
          </a:blip>
          <a:stretch>
            <a:fillRect/>
          </a:stretch>
        </p:blipFill>
        <p:spPr>
          <a:xfrm>
            <a:off x="5902159" y="3984015"/>
            <a:ext cx="1126002" cy="1460098"/>
          </a:xfrm>
          <a:prstGeom prst="rect">
            <a:avLst/>
          </a:prstGeom>
          <a:noFill/>
          <a:ln>
            <a:noFill/>
          </a:ln>
        </p:spPr>
      </p:pic>
      <p:pic>
        <p:nvPicPr>
          <p:cNvPr id="38" name="Google Shape;38;p5"/>
          <p:cNvPicPr preferRelativeResize="0"/>
          <p:nvPr/>
        </p:nvPicPr>
        <p:blipFill rotWithShape="1">
          <a:blip r:embed="rId4">
            <a:alphaModFix/>
          </a:blip>
          <a:srcRect l="22313" t="4960" r="19637" b="13179"/>
          <a:stretch/>
        </p:blipFill>
        <p:spPr>
          <a:xfrm>
            <a:off x="6123988" y="1145250"/>
            <a:ext cx="1214136" cy="1712250"/>
          </a:xfrm>
          <a:prstGeom prst="rect">
            <a:avLst/>
          </a:prstGeom>
          <a:noFill/>
          <a:ln>
            <a:noFill/>
          </a:ln>
        </p:spPr>
      </p:pic>
      <p:sp>
        <p:nvSpPr>
          <p:cNvPr id="3" name="TextBox 2">
            <a:extLst>
              <a:ext uri="{FF2B5EF4-FFF2-40B4-BE49-F238E27FC236}">
                <a16:creationId xmlns:a16="http://schemas.microsoft.com/office/drawing/2014/main" id="{1ABA4D31-8E09-D550-B4AF-2517D1667AA4}"/>
              </a:ext>
            </a:extLst>
          </p:cNvPr>
          <p:cNvSpPr txBox="1"/>
          <p:nvPr/>
        </p:nvSpPr>
        <p:spPr>
          <a:xfrm>
            <a:off x="391280" y="3984015"/>
            <a:ext cx="5532120" cy="1456809"/>
          </a:xfrm>
          <a:prstGeom prst="rect">
            <a:avLst/>
          </a:prstGeom>
          <a:noFill/>
        </p:spPr>
        <p:txBody>
          <a:bodyPr wrap="square">
            <a:spAutoFit/>
          </a:bodyPr>
          <a:lstStyle/>
          <a:p>
            <a:pPr marL="0" lvl="0" indent="0" algn="l" rtl="0">
              <a:spcBef>
                <a:spcPts val="400"/>
              </a:spcBef>
              <a:spcAft>
                <a:spcPts val="0"/>
              </a:spcAft>
              <a:buNone/>
            </a:pPr>
            <a:r>
              <a:rPr lang="pt-BR" sz="2800" dirty="0"/>
              <a:t>Fabio </a:t>
            </a:r>
            <a:r>
              <a:rPr lang="pt-BR" sz="2800" dirty="0" err="1"/>
              <a:t>Orfali</a:t>
            </a:r>
            <a:r>
              <a:rPr lang="pt-BR" sz="2800" dirty="0"/>
              <a:t> (edições anteriores)</a:t>
            </a:r>
          </a:p>
          <a:p>
            <a:pPr marL="0" lvl="0" indent="0" algn="l" rtl="0">
              <a:spcBef>
                <a:spcPts val="400"/>
              </a:spcBef>
              <a:spcAft>
                <a:spcPts val="0"/>
              </a:spcAft>
              <a:buNone/>
            </a:pPr>
            <a:r>
              <a:rPr lang="pt-BR" sz="1800" dirty="0">
                <a:solidFill>
                  <a:srgbClr val="505050"/>
                </a:solidFill>
                <a:highlight>
                  <a:srgbClr val="FFFFFF"/>
                </a:highlight>
                <a:latin typeface="Arial"/>
                <a:ea typeface="Arial"/>
                <a:cs typeface="Arial"/>
                <a:sym typeface="Arial"/>
              </a:rPr>
              <a:t>Doutor em Ensino de Matemática e Ciências</a:t>
            </a:r>
            <a:br>
              <a:rPr lang="pt-BR" sz="1800" dirty="0">
                <a:solidFill>
                  <a:srgbClr val="505050"/>
                </a:solidFill>
                <a:highlight>
                  <a:srgbClr val="FFFFFF"/>
                </a:highlight>
                <a:latin typeface="Arial"/>
                <a:ea typeface="Arial"/>
                <a:cs typeface="Arial"/>
                <a:sym typeface="Arial"/>
              </a:rPr>
            </a:br>
            <a:r>
              <a:rPr lang="pt-BR" sz="1800" dirty="0">
                <a:solidFill>
                  <a:srgbClr val="505050"/>
                </a:solidFill>
                <a:highlight>
                  <a:srgbClr val="FFFFFF"/>
                </a:highlight>
                <a:latin typeface="Arial"/>
                <a:ea typeface="Arial"/>
                <a:cs typeface="Arial"/>
                <a:sym typeface="Arial"/>
              </a:rPr>
              <a:t>na Faculdade de Educação da USP</a:t>
            </a:r>
          </a:p>
          <a:p>
            <a:pPr marL="0" lvl="0" indent="0" algn="l" rtl="0">
              <a:spcBef>
                <a:spcPts val="400"/>
              </a:spcBef>
              <a:spcAft>
                <a:spcPts val="0"/>
              </a:spcAft>
              <a:buNone/>
            </a:pPr>
            <a:endParaRPr lang="pt-BR" sz="1800" dirty="0">
              <a:solidFill>
                <a:srgbClr val="505050"/>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Arquitetura</a:t>
            </a:r>
            <a:endParaRPr/>
          </a:p>
        </p:txBody>
      </p:sp>
      <p:sp>
        <p:nvSpPr>
          <p:cNvPr id="206" name="Google Shape;206;p2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20</a:t>
            </a:fld>
            <a:endParaRPr/>
          </a:p>
        </p:txBody>
      </p:sp>
      <p:pic>
        <p:nvPicPr>
          <p:cNvPr id="207" name="Google Shape;207;p23"/>
          <p:cNvPicPr preferRelativeResize="0"/>
          <p:nvPr/>
        </p:nvPicPr>
        <p:blipFill rotWithShape="1">
          <a:blip r:embed="rId3">
            <a:alphaModFix/>
          </a:blip>
          <a:srcRect/>
          <a:stretch/>
        </p:blipFill>
        <p:spPr>
          <a:xfrm>
            <a:off x="325220" y="990055"/>
            <a:ext cx="4392891" cy="2520264"/>
          </a:xfrm>
          <a:prstGeom prst="rect">
            <a:avLst/>
          </a:prstGeom>
          <a:noFill/>
          <a:ln>
            <a:noFill/>
          </a:ln>
        </p:spPr>
      </p:pic>
      <p:pic>
        <p:nvPicPr>
          <p:cNvPr id="208" name="Google Shape;208;p23"/>
          <p:cNvPicPr preferRelativeResize="0"/>
          <p:nvPr/>
        </p:nvPicPr>
        <p:blipFill rotWithShape="1">
          <a:blip r:embed="rId4">
            <a:alphaModFix/>
          </a:blip>
          <a:srcRect/>
          <a:stretch/>
        </p:blipFill>
        <p:spPr>
          <a:xfrm>
            <a:off x="4392891" y="2739344"/>
            <a:ext cx="4581426" cy="26254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Design de Produtos</a:t>
            </a:r>
            <a:endParaRPr/>
          </a:p>
        </p:txBody>
      </p:sp>
      <p:sp>
        <p:nvSpPr>
          <p:cNvPr id="215" name="Google Shape;215;p24"/>
          <p:cNvSpPr txBox="1">
            <a:spLocks noGrp="1"/>
          </p:cNvSpPr>
          <p:nvPr>
            <p:ph type="body" idx="1"/>
          </p:nvPr>
        </p:nvSpPr>
        <p:spPr>
          <a:xfrm>
            <a:off x="390548" y="4876016"/>
            <a:ext cx="8546062" cy="4591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75% do catálogo de produtos da Ikea são imagens renderizadas.</a:t>
            </a:r>
            <a:endParaRPr/>
          </a:p>
        </p:txBody>
      </p:sp>
      <p:sp>
        <p:nvSpPr>
          <p:cNvPr id="216" name="Google Shape;216;p2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21</a:t>
            </a:fld>
            <a:endParaRPr/>
          </a:p>
        </p:txBody>
      </p:sp>
      <p:pic>
        <p:nvPicPr>
          <p:cNvPr id="217" name="Google Shape;217;p24"/>
          <p:cNvPicPr preferRelativeResize="0"/>
          <p:nvPr/>
        </p:nvPicPr>
        <p:blipFill rotWithShape="1">
          <a:blip r:embed="rId3">
            <a:alphaModFix/>
          </a:blip>
          <a:srcRect/>
          <a:stretch/>
        </p:blipFill>
        <p:spPr>
          <a:xfrm>
            <a:off x="175408" y="988604"/>
            <a:ext cx="4820620" cy="2377064"/>
          </a:xfrm>
          <a:prstGeom prst="rect">
            <a:avLst/>
          </a:prstGeom>
          <a:noFill/>
          <a:ln>
            <a:noFill/>
          </a:ln>
        </p:spPr>
      </p:pic>
      <p:pic>
        <p:nvPicPr>
          <p:cNvPr id="218" name="Google Shape;218;p24"/>
          <p:cNvPicPr preferRelativeResize="0"/>
          <p:nvPr/>
        </p:nvPicPr>
        <p:blipFill rotWithShape="1">
          <a:blip r:embed="rId4">
            <a:alphaModFix/>
          </a:blip>
          <a:srcRect/>
          <a:stretch/>
        </p:blipFill>
        <p:spPr>
          <a:xfrm>
            <a:off x="4128940" y="2636264"/>
            <a:ext cx="4524866" cy="2239752"/>
          </a:xfrm>
          <a:prstGeom prst="rect">
            <a:avLst/>
          </a:prstGeom>
          <a:noFill/>
          <a:ln>
            <a:noFill/>
          </a:ln>
        </p:spPr>
      </p:pic>
      <p:sp>
        <p:nvSpPr>
          <p:cNvPr id="219" name="Google Shape;219;p24"/>
          <p:cNvSpPr/>
          <p:nvPr/>
        </p:nvSpPr>
        <p:spPr>
          <a:xfrm>
            <a:off x="1289275" y="3365675"/>
            <a:ext cx="1766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Tesla Model X</a:t>
            </a:r>
            <a:endParaRPr sz="1800">
              <a:solidFill>
                <a:schemeClr val="dk1"/>
              </a:solidFill>
              <a:latin typeface="Arial"/>
              <a:ea typeface="Arial"/>
              <a:cs typeface="Arial"/>
              <a:sym typeface="Arial"/>
            </a:endParaRPr>
          </a:p>
        </p:txBody>
      </p:sp>
      <p:sp>
        <p:nvSpPr>
          <p:cNvPr id="220" name="Google Shape;220;p24"/>
          <p:cNvSpPr/>
          <p:nvPr/>
        </p:nvSpPr>
        <p:spPr>
          <a:xfrm>
            <a:off x="6258719" y="2277325"/>
            <a:ext cx="911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Ikea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Visualização</a:t>
            </a:r>
            <a:endParaRPr/>
          </a:p>
        </p:txBody>
      </p:sp>
      <p:sp>
        <p:nvSpPr>
          <p:cNvPr id="227" name="Google Shape;227;p25"/>
          <p:cNvSpPr txBox="1">
            <a:spLocks noGrp="1"/>
          </p:cNvSpPr>
          <p:nvPr>
            <p:ph type="body" idx="1"/>
          </p:nvPr>
        </p:nvSpPr>
        <p:spPr>
          <a:xfrm>
            <a:off x="1399876" y="5106306"/>
            <a:ext cx="7112528" cy="51593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Científica, Engenharia, Medicina, Jornalismo, ...</a:t>
            </a:r>
            <a:endParaRPr/>
          </a:p>
        </p:txBody>
      </p:sp>
      <p:sp>
        <p:nvSpPr>
          <p:cNvPr id="228" name="Google Shape;228;p2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22</a:t>
            </a:fld>
            <a:endParaRPr/>
          </a:p>
        </p:txBody>
      </p:sp>
      <p:pic>
        <p:nvPicPr>
          <p:cNvPr id="229" name="Google Shape;229;p25" descr="Solar Magnetic &quot;Tornado&quot; - Scientific Visualization - YouTube"/>
          <p:cNvPicPr preferRelativeResize="0"/>
          <p:nvPr/>
        </p:nvPicPr>
        <p:blipFill rotWithShape="1">
          <a:blip r:embed="rId3">
            <a:alphaModFix/>
          </a:blip>
          <a:srcRect/>
          <a:stretch/>
        </p:blipFill>
        <p:spPr>
          <a:xfrm>
            <a:off x="4161643" y="1595198"/>
            <a:ext cx="4727833" cy="2659406"/>
          </a:xfrm>
          <a:prstGeom prst="rect">
            <a:avLst/>
          </a:prstGeom>
          <a:noFill/>
          <a:ln>
            <a:noFill/>
          </a:ln>
        </p:spPr>
      </p:pic>
      <p:pic>
        <p:nvPicPr>
          <p:cNvPr id="230" name="Google Shape;230;p25" descr="3D model of the inner organs derived from the Visible Human data ..."/>
          <p:cNvPicPr preferRelativeResize="0"/>
          <p:nvPr/>
        </p:nvPicPr>
        <p:blipFill rotWithShape="1">
          <a:blip r:embed="rId4">
            <a:alphaModFix/>
          </a:blip>
          <a:srcRect/>
          <a:stretch/>
        </p:blipFill>
        <p:spPr>
          <a:xfrm>
            <a:off x="381495" y="1019274"/>
            <a:ext cx="3634324" cy="3634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Simulações</a:t>
            </a:r>
            <a:endParaRPr/>
          </a:p>
        </p:txBody>
      </p:sp>
      <p:sp>
        <p:nvSpPr>
          <p:cNvPr id="236" name="Google Shape;236;p26"/>
          <p:cNvSpPr txBox="1">
            <a:spLocks noGrp="1"/>
          </p:cNvSpPr>
          <p:nvPr>
            <p:ph type="body" idx="1"/>
          </p:nvPr>
        </p:nvSpPr>
        <p:spPr>
          <a:xfrm>
            <a:off x="390548" y="4889912"/>
            <a:ext cx="8428232" cy="4452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Simulador de voo, de direção, de cirurgia.</a:t>
            </a:r>
            <a:endParaRPr/>
          </a:p>
        </p:txBody>
      </p:sp>
      <p:sp>
        <p:nvSpPr>
          <p:cNvPr id="237" name="Google Shape;237;p2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23</a:t>
            </a:fld>
            <a:endParaRPr/>
          </a:p>
        </p:txBody>
      </p:sp>
      <p:pic>
        <p:nvPicPr>
          <p:cNvPr id="238" name="Google Shape;238;p26"/>
          <p:cNvPicPr preferRelativeResize="0"/>
          <p:nvPr/>
        </p:nvPicPr>
        <p:blipFill rotWithShape="1">
          <a:blip r:embed="rId3">
            <a:alphaModFix/>
          </a:blip>
          <a:srcRect/>
          <a:stretch/>
        </p:blipFill>
        <p:spPr>
          <a:xfrm>
            <a:off x="848412" y="1018096"/>
            <a:ext cx="7663992" cy="384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Impressão 3D</a:t>
            </a:r>
            <a:endParaRPr/>
          </a:p>
        </p:txBody>
      </p:sp>
      <p:sp>
        <p:nvSpPr>
          <p:cNvPr id="244" name="Google Shape;244;p2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24</a:t>
            </a:fld>
            <a:endParaRPr/>
          </a:p>
        </p:txBody>
      </p:sp>
      <p:pic>
        <p:nvPicPr>
          <p:cNvPr id="245" name="Google Shape;245;p27"/>
          <p:cNvPicPr preferRelativeResize="0"/>
          <p:nvPr/>
        </p:nvPicPr>
        <p:blipFill rotWithShape="1">
          <a:blip r:embed="rId3">
            <a:alphaModFix/>
          </a:blip>
          <a:srcRect/>
          <a:stretch/>
        </p:blipFill>
        <p:spPr>
          <a:xfrm>
            <a:off x="1225485" y="1006704"/>
            <a:ext cx="6513922" cy="43284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Supercomputação (GPUs)</a:t>
            </a:r>
            <a:endParaRPr/>
          </a:p>
        </p:txBody>
      </p:sp>
      <p:sp>
        <p:nvSpPr>
          <p:cNvPr id="251" name="Google Shape;251;p2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25</a:t>
            </a:fld>
            <a:endParaRPr/>
          </a:p>
        </p:txBody>
      </p:sp>
      <p:pic>
        <p:nvPicPr>
          <p:cNvPr id="252" name="Google Shape;252;p28"/>
          <p:cNvPicPr preferRelativeResize="0"/>
          <p:nvPr/>
        </p:nvPicPr>
        <p:blipFill rotWithShape="1">
          <a:blip r:embed="rId3">
            <a:alphaModFix/>
          </a:blip>
          <a:srcRect/>
          <a:stretch/>
        </p:blipFill>
        <p:spPr>
          <a:xfrm>
            <a:off x="2942114" y="292100"/>
            <a:ext cx="5630386" cy="3610597"/>
          </a:xfrm>
          <a:prstGeom prst="rect">
            <a:avLst/>
          </a:prstGeom>
          <a:noFill/>
          <a:ln>
            <a:noFill/>
          </a:ln>
        </p:spPr>
      </p:pic>
      <p:pic>
        <p:nvPicPr>
          <p:cNvPr id="253" name="Google Shape;253;p28"/>
          <p:cNvPicPr preferRelativeResize="0"/>
          <p:nvPr/>
        </p:nvPicPr>
        <p:blipFill rotWithShape="1">
          <a:blip r:embed="rId4">
            <a:alphaModFix/>
          </a:blip>
          <a:srcRect/>
          <a:stretch/>
        </p:blipFill>
        <p:spPr>
          <a:xfrm>
            <a:off x="829136" y="2877231"/>
            <a:ext cx="2296309" cy="2407697"/>
          </a:xfrm>
          <a:prstGeom prst="rect">
            <a:avLst/>
          </a:prstGeom>
          <a:noFill/>
          <a:ln>
            <a:noFill/>
          </a:ln>
        </p:spPr>
      </p:pic>
      <p:sp>
        <p:nvSpPr>
          <p:cNvPr id="254" name="Google Shape;254;p28"/>
          <p:cNvSpPr/>
          <p:nvPr/>
        </p:nvSpPr>
        <p:spPr>
          <a:xfrm>
            <a:off x="796225" y="5256450"/>
            <a:ext cx="37758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9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https://www.techpowerup.com/gpu-specs/geforce-rtx-2080-ti.c3305</a:t>
            </a:r>
            <a:endParaRPr sz="9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Fundamentos da Computação Gráfica</a:t>
            </a:r>
            <a:endParaRPr/>
          </a:p>
        </p:txBody>
      </p:sp>
      <p:sp>
        <p:nvSpPr>
          <p:cNvPr id="260" name="Google Shape;260;p2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26</a:t>
            </a:fld>
            <a:endParaRPr/>
          </a:p>
        </p:txBody>
      </p:sp>
      <p:sp>
        <p:nvSpPr>
          <p:cNvPr id="261" name="Google Shape;261;p29"/>
          <p:cNvSpPr txBox="1">
            <a:spLocks noGrp="1"/>
          </p:cNvSpPr>
          <p:nvPr>
            <p:ph type="body" idx="1"/>
          </p:nvPr>
        </p:nvSpPr>
        <p:spPr>
          <a:xfrm>
            <a:off x="320511" y="838985"/>
            <a:ext cx="8498269"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Todas essas aplicações demandas sofisticadas teorias e sistemas</a:t>
            </a:r>
            <a:endParaRPr/>
          </a:p>
          <a:p>
            <a:pPr marL="0" lvl="0" indent="0" algn="l" rtl="0">
              <a:spcBef>
                <a:spcPts val="280"/>
              </a:spcBef>
              <a:spcAft>
                <a:spcPts val="0"/>
              </a:spcAft>
              <a:buClr>
                <a:schemeClr val="dk1"/>
              </a:buClr>
              <a:buSzPts val="1400"/>
              <a:buFont typeface="Verdana"/>
              <a:buNone/>
            </a:pPr>
            <a:endParaRPr sz="1400"/>
          </a:p>
          <a:p>
            <a:pPr marL="0" lvl="0" indent="0" algn="l" rtl="0">
              <a:spcBef>
                <a:spcPts val="400"/>
              </a:spcBef>
              <a:spcAft>
                <a:spcPts val="0"/>
              </a:spcAft>
              <a:buClr>
                <a:schemeClr val="dk1"/>
              </a:buClr>
              <a:buSzPts val="2000"/>
              <a:buFont typeface="Verdana"/>
              <a:buNone/>
            </a:pPr>
            <a:r>
              <a:rPr lang="pt-BR"/>
              <a:t>Ciência e Matemática</a:t>
            </a:r>
            <a:endParaRPr/>
          </a:p>
          <a:p>
            <a:pPr marL="342900" lvl="0" indent="-342900" algn="l" rtl="0">
              <a:spcBef>
                <a:spcPts val="360"/>
              </a:spcBef>
              <a:spcAft>
                <a:spcPts val="0"/>
              </a:spcAft>
              <a:buClr>
                <a:schemeClr val="dk1"/>
              </a:buClr>
              <a:buSzPts val="1800"/>
              <a:buFont typeface="Arial"/>
              <a:buChar char="•"/>
            </a:pPr>
            <a:r>
              <a:rPr lang="pt-BR" sz="1800"/>
              <a:t>Física da luz, cores, óptica</a:t>
            </a:r>
            <a:endParaRPr/>
          </a:p>
          <a:p>
            <a:pPr marL="342900" lvl="0" indent="-342900" algn="l" rtl="0">
              <a:spcBef>
                <a:spcPts val="360"/>
              </a:spcBef>
              <a:spcAft>
                <a:spcPts val="0"/>
              </a:spcAft>
              <a:buClr>
                <a:schemeClr val="dk1"/>
              </a:buClr>
              <a:buSzPts val="1800"/>
              <a:buFont typeface="Arial"/>
              <a:buChar char="•"/>
            </a:pPr>
            <a:r>
              <a:rPr lang="pt-BR" sz="1800"/>
              <a:t>Cálculo de curvas, geometrias, perspectiva</a:t>
            </a:r>
            <a:endParaRPr/>
          </a:p>
          <a:p>
            <a:pPr marL="342900" lvl="0" indent="-342900" algn="l" rtl="0">
              <a:spcBef>
                <a:spcPts val="360"/>
              </a:spcBef>
              <a:spcAft>
                <a:spcPts val="0"/>
              </a:spcAft>
              <a:buClr>
                <a:schemeClr val="dk1"/>
              </a:buClr>
              <a:buSzPts val="1800"/>
              <a:buFont typeface="Arial"/>
              <a:buChar char="•"/>
            </a:pPr>
            <a:r>
              <a:rPr lang="pt-BR" sz="1800"/>
              <a:t>Amostragens</a:t>
            </a:r>
            <a:endParaRPr/>
          </a:p>
          <a:p>
            <a:pPr marL="0" lvl="0" indent="0" algn="l" rtl="0">
              <a:spcBef>
                <a:spcPts val="280"/>
              </a:spcBef>
              <a:spcAft>
                <a:spcPts val="0"/>
              </a:spcAft>
              <a:buClr>
                <a:schemeClr val="dk1"/>
              </a:buClr>
              <a:buSzPts val="1400"/>
              <a:buFont typeface="Arial"/>
              <a:buNone/>
            </a:pPr>
            <a:endParaRPr sz="1400"/>
          </a:p>
          <a:p>
            <a:pPr marL="0" lvl="0" indent="0" algn="l" rtl="0">
              <a:spcBef>
                <a:spcPts val="400"/>
              </a:spcBef>
              <a:spcAft>
                <a:spcPts val="0"/>
              </a:spcAft>
              <a:buClr>
                <a:schemeClr val="dk1"/>
              </a:buClr>
              <a:buSzPts val="2000"/>
              <a:buFont typeface="Verdana"/>
              <a:buNone/>
            </a:pPr>
            <a:r>
              <a:rPr lang="pt-BR"/>
              <a:t>Arte e psicologia</a:t>
            </a:r>
            <a:endParaRPr/>
          </a:p>
          <a:p>
            <a:pPr marL="342900" lvl="0" indent="-342900" algn="l" rtl="0">
              <a:spcBef>
                <a:spcPts val="360"/>
              </a:spcBef>
              <a:spcAft>
                <a:spcPts val="0"/>
              </a:spcAft>
              <a:buClr>
                <a:schemeClr val="dk1"/>
              </a:buClr>
              <a:buSzPts val="1800"/>
              <a:buFont typeface="Arial"/>
              <a:buChar char="•"/>
            </a:pPr>
            <a:r>
              <a:rPr lang="pt-BR" sz="1800"/>
              <a:t>Percepção: cores, movimento, qualidade de imagem</a:t>
            </a:r>
            <a:endParaRPr/>
          </a:p>
          <a:p>
            <a:pPr marL="342900" lvl="0" indent="-342900" algn="l" rtl="0">
              <a:spcBef>
                <a:spcPts val="360"/>
              </a:spcBef>
              <a:spcAft>
                <a:spcPts val="0"/>
              </a:spcAft>
              <a:buClr>
                <a:schemeClr val="dk1"/>
              </a:buClr>
              <a:buSzPts val="1800"/>
              <a:buFont typeface="Arial"/>
              <a:buChar char="•"/>
            </a:pPr>
            <a:r>
              <a:rPr lang="pt-BR" sz="1800"/>
              <a:t>Arte e Design: composição, forma, iluminação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Objetivos de Aprendizagem</a:t>
            </a:r>
            <a:endParaRPr/>
          </a:p>
        </p:txBody>
      </p:sp>
      <p:sp>
        <p:nvSpPr>
          <p:cNvPr id="268" name="Google Shape;268;p3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just" rtl="0">
              <a:lnSpc>
                <a:spcPct val="150000"/>
              </a:lnSpc>
              <a:spcBef>
                <a:spcPts val="600"/>
              </a:spcBef>
              <a:spcAft>
                <a:spcPts val="0"/>
              </a:spcAft>
              <a:buClr>
                <a:schemeClr val="dk1"/>
              </a:buClr>
              <a:buSzPts val="1100"/>
              <a:buFont typeface="Arial"/>
              <a:buNone/>
            </a:pPr>
            <a:r>
              <a:rPr lang="pt-BR" sz="1700"/>
              <a:t>Ao final da disciplina o estudante será capaz de:</a:t>
            </a:r>
            <a:endParaRPr sz="1700"/>
          </a:p>
          <a:p>
            <a:pPr marL="180340" lvl="0" indent="-246380" algn="just" rtl="0">
              <a:lnSpc>
                <a:spcPct val="150000"/>
              </a:lnSpc>
              <a:spcBef>
                <a:spcPts val="300"/>
              </a:spcBef>
              <a:spcAft>
                <a:spcPts val="0"/>
              </a:spcAft>
              <a:buSzPts val="1700"/>
              <a:buFont typeface="Verdana"/>
              <a:buChar char="●"/>
            </a:pPr>
            <a:r>
              <a:rPr lang="pt-BR" sz="1700"/>
              <a:t>Implementar algoritmos diversos de renderização 3D.</a:t>
            </a:r>
            <a:endParaRPr sz="1700"/>
          </a:p>
          <a:p>
            <a:pPr marL="180340" lvl="0" indent="-246380" algn="just" rtl="0">
              <a:lnSpc>
                <a:spcPct val="150000"/>
              </a:lnSpc>
              <a:spcBef>
                <a:spcPts val="0"/>
              </a:spcBef>
              <a:spcAft>
                <a:spcPts val="0"/>
              </a:spcAft>
              <a:buSzPts val="1700"/>
              <a:buFont typeface="Verdana"/>
              <a:buChar char="●"/>
            </a:pPr>
            <a:r>
              <a:rPr lang="pt-BR" sz="1700"/>
              <a:t>Desenvolver rotinas gráficas através de técnicas de álgebra linear.</a:t>
            </a:r>
            <a:endParaRPr sz="1700"/>
          </a:p>
          <a:p>
            <a:pPr marL="180340" lvl="0" indent="-246380" algn="just" rtl="0">
              <a:lnSpc>
                <a:spcPct val="150000"/>
              </a:lnSpc>
              <a:spcBef>
                <a:spcPts val="0"/>
              </a:spcBef>
              <a:spcAft>
                <a:spcPts val="0"/>
              </a:spcAft>
              <a:buSzPts val="1700"/>
              <a:buFont typeface="Verdana"/>
              <a:buChar char="●"/>
            </a:pPr>
            <a:r>
              <a:rPr lang="pt-BR" sz="1700" i="1"/>
              <a:t>Desenvolver shaders</a:t>
            </a:r>
            <a:r>
              <a:rPr lang="pt-BR" sz="1700"/>
              <a:t> programáveis em bibliotecas gráficas de baixo nível.</a:t>
            </a:r>
            <a:endParaRPr sz="1700"/>
          </a:p>
          <a:p>
            <a:pPr marL="180340" lvl="0" indent="-246380" algn="just" rtl="0">
              <a:lnSpc>
                <a:spcPct val="150000"/>
              </a:lnSpc>
              <a:spcBef>
                <a:spcPts val="0"/>
              </a:spcBef>
              <a:spcAft>
                <a:spcPts val="0"/>
              </a:spcAft>
              <a:buSzPts val="1700"/>
              <a:buFont typeface="Verdana"/>
              <a:buChar char="●"/>
            </a:pPr>
            <a:r>
              <a:rPr lang="pt-BR" sz="1700"/>
              <a:t>Compreender os diversos elementos das pipelines gráficas.</a:t>
            </a:r>
            <a:endParaRPr sz="1700"/>
          </a:p>
          <a:p>
            <a:pPr marL="0" lvl="0" indent="0" algn="l" rtl="0">
              <a:spcBef>
                <a:spcPts val="1000"/>
              </a:spcBef>
              <a:spcAft>
                <a:spcPts val="0"/>
              </a:spcAft>
              <a:buNone/>
            </a:pPr>
            <a:endParaRPr sz="2700"/>
          </a:p>
        </p:txBody>
      </p:sp>
      <p:sp>
        <p:nvSpPr>
          <p:cNvPr id="269" name="Google Shape;269;p30"/>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2C863-2D03-7CB1-F331-4A6894C62723}"/>
              </a:ext>
            </a:extLst>
          </p:cNvPr>
          <p:cNvSpPr>
            <a:spLocks noGrp="1"/>
          </p:cNvSpPr>
          <p:nvPr>
            <p:ph type="title"/>
          </p:nvPr>
        </p:nvSpPr>
        <p:spPr/>
        <p:txBody>
          <a:bodyPr/>
          <a:lstStyle/>
          <a:p>
            <a:r>
              <a:rPr lang="pt-BR" dirty="0"/>
              <a:t>Aulas</a:t>
            </a:r>
          </a:p>
        </p:txBody>
      </p:sp>
      <p:sp>
        <p:nvSpPr>
          <p:cNvPr id="4" name="Slide Number Placeholder 3">
            <a:extLst>
              <a:ext uri="{FF2B5EF4-FFF2-40B4-BE49-F238E27FC236}">
                <a16:creationId xmlns:a16="http://schemas.microsoft.com/office/drawing/2014/main" id="{7F959B04-D96D-CA27-BEF2-6434AC9AB363}"/>
              </a:ext>
            </a:extLst>
          </p:cNvPr>
          <p:cNvSpPr>
            <a:spLocks noGrp="1"/>
          </p:cNvSpPr>
          <p:nvPr>
            <p:ph type="sldNum" idx="12"/>
          </p:nvPr>
        </p:nvSpPr>
        <p:spPr/>
        <p:txBody>
          <a:bodyPr/>
          <a:lstStyle/>
          <a:p>
            <a:pPr marL="0" lvl="0" indent="0" algn="r" rtl="0">
              <a:spcBef>
                <a:spcPts val="0"/>
              </a:spcBef>
              <a:spcAft>
                <a:spcPts val="0"/>
              </a:spcAft>
              <a:buNone/>
            </a:pPr>
            <a:fld id="{00000000-1234-1234-1234-123412341234}" type="slidenum">
              <a:rPr lang="pt-BR" smtClean="0"/>
              <a:t>28</a:t>
            </a:fld>
            <a:endParaRPr lang="pt-BR"/>
          </a:p>
        </p:txBody>
      </p:sp>
      <p:graphicFrame>
        <p:nvGraphicFramePr>
          <p:cNvPr id="5" name="Table 4">
            <a:extLst>
              <a:ext uri="{FF2B5EF4-FFF2-40B4-BE49-F238E27FC236}">
                <a16:creationId xmlns:a16="http://schemas.microsoft.com/office/drawing/2014/main" id="{803C4CFF-9068-C8EE-8158-DC398A002128}"/>
              </a:ext>
            </a:extLst>
          </p:cNvPr>
          <p:cNvGraphicFramePr>
            <a:graphicFrameLocks noGrp="1"/>
          </p:cNvGraphicFramePr>
          <p:nvPr>
            <p:extLst>
              <p:ext uri="{D42A27DB-BD31-4B8C-83A1-F6EECF244321}">
                <p14:modId xmlns:p14="http://schemas.microsoft.com/office/powerpoint/2010/main" val="827138625"/>
              </p:ext>
            </p:extLst>
          </p:nvPr>
        </p:nvGraphicFramePr>
        <p:xfrm>
          <a:off x="190747" y="1321198"/>
          <a:ext cx="8758076" cy="3654536"/>
        </p:xfrm>
        <a:graphic>
          <a:graphicData uri="http://schemas.openxmlformats.org/drawingml/2006/table">
            <a:tbl>
              <a:tblPr>
                <a:tableStyleId>{490565DB-0031-43BA-A8C8-BE7A154BCC97}</a:tableStyleId>
              </a:tblPr>
              <a:tblGrid>
                <a:gridCol w="747562">
                  <a:extLst>
                    <a:ext uri="{9D8B030D-6E8A-4147-A177-3AD203B41FA5}">
                      <a16:colId xmlns:a16="http://schemas.microsoft.com/office/drawing/2014/main" val="1959486476"/>
                    </a:ext>
                  </a:extLst>
                </a:gridCol>
                <a:gridCol w="1752904">
                  <a:extLst>
                    <a:ext uri="{9D8B030D-6E8A-4147-A177-3AD203B41FA5}">
                      <a16:colId xmlns:a16="http://schemas.microsoft.com/office/drawing/2014/main" val="1748026667"/>
                    </a:ext>
                  </a:extLst>
                </a:gridCol>
                <a:gridCol w="5232934">
                  <a:extLst>
                    <a:ext uri="{9D8B030D-6E8A-4147-A177-3AD203B41FA5}">
                      <a16:colId xmlns:a16="http://schemas.microsoft.com/office/drawing/2014/main" val="533489405"/>
                    </a:ext>
                  </a:extLst>
                </a:gridCol>
                <a:gridCol w="1024676">
                  <a:extLst>
                    <a:ext uri="{9D8B030D-6E8A-4147-A177-3AD203B41FA5}">
                      <a16:colId xmlns:a16="http://schemas.microsoft.com/office/drawing/2014/main" val="3905246802"/>
                    </a:ext>
                  </a:extLst>
                </a:gridCol>
              </a:tblGrid>
              <a:tr h="99254">
                <a:tc>
                  <a:txBody>
                    <a:bodyPr/>
                    <a:lstStyle/>
                    <a:p>
                      <a:pPr algn="ctr" fontAlgn="ctr"/>
                      <a:r>
                        <a:rPr lang="en-US" sz="600" u="none" strike="noStrike">
                          <a:effectLst/>
                        </a:rPr>
                        <a:t>Aula</a:t>
                      </a:r>
                      <a:endParaRPr lang="en-US" sz="600" b="1"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600" u="none" strike="noStrike">
                          <a:effectLst/>
                        </a:rPr>
                        <a:t>Questão / Problema / Desafio</a:t>
                      </a:r>
                      <a:endParaRPr lang="en-US" sz="600" b="1"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600" u="none" strike="noStrike">
                          <a:effectLst/>
                        </a:rPr>
                        <a:t>Fundamentos / Conteúdo</a:t>
                      </a:r>
                      <a:endParaRPr lang="en-US" sz="600" b="1" i="0" u="none" strike="noStrike">
                        <a:solidFill>
                          <a:srgbClr val="000000"/>
                        </a:solidFill>
                        <a:effectLst/>
                        <a:latin typeface="Calibri" panose="020F0502020204030204" pitchFamily="34" charset="0"/>
                      </a:endParaRPr>
                    </a:p>
                  </a:txBody>
                  <a:tcPr marL="4653" marR="4653" marT="4653" marB="0" anchor="ctr"/>
                </a:tc>
                <a:tc>
                  <a:txBody>
                    <a:bodyPr/>
                    <a:lstStyle/>
                    <a:p>
                      <a:pPr algn="ctr" fontAlgn="ctr"/>
                      <a:r>
                        <a:rPr lang="en-US" sz="600" u="none" strike="noStrike">
                          <a:effectLst/>
                        </a:rPr>
                        <a:t>Evidências de Aprendizado</a:t>
                      </a:r>
                      <a:endParaRPr lang="en-US" sz="600" b="1" i="0" u="none" strike="noStrike">
                        <a:solidFill>
                          <a:srgbClr val="000000"/>
                        </a:solidFill>
                        <a:effectLst/>
                        <a:latin typeface="Calibri" panose="020F0502020204030204" pitchFamily="34" charset="0"/>
                      </a:endParaRPr>
                    </a:p>
                  </a:txBody>
                  <a:tcPr marL="4653" marR="4653" marT="4653" marB="0" anchor="ctr"/>
                </a:tc>
                <a:extLst>
                  <a:ext uri="{0D108BD9-81ED-4DB2-BD59-A6C34878D82A}">
                    <a16:rowId xmlns:a16="http://schemas.microsoft.com/office/drawing/2014/main" val="2931604489"/>
                  </a:ext>
                </a:extLst>
              </a:tr>
              <a:tr h="99254">
                <a:tc>
                  <a:txBody>
                    <a:bodyPr/>
                    <a:lstStyle/>
                    <a:p>
                      <a:pPr algn="l" fontAlgn="b"/>
                      <a:r>
                        <a:rPr lang="en-US" sz="600" u="none" strike="noStrike">
                          <a:effectLst/>
                        </a:rPr>
                        <a:t>Aula 1 07/02/2023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Introdução ao curso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Variedade de aplicativos gráficos, desenho simples de linhas, cálculo simples de perspective</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790226111"/>
                  </a:ext>
                </a:extLst>
              </a:tr>
              <a:tr h="99254">
                <a:tc>
                  <a:txBody>
                    <a:bodyPr/>
                    <a:lstStyle/>
                    <a:p>
                      <a:pPr algn="l" fontAlgn="b"/>
                      <a:r>
                        <a:rPr lang="en-US" sz="600" u="none" strike="noStrike">
                          <a:effectLst/>
                        </a:rPr>
                        <a:t>Aula 2 09/02/2023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Desenhando Triângulos e X3D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Desenhar um triângulo por meio de amostragem de ponto, teste de ponto no triângulo, uso do padrão X3D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852740354"/>
                  </a:ext>
                </a:extLst>
              </a:tr>
              <a:tr h="99254">
                <a:tc>
                  <a:txBody>
                    <a:bodyPr/>
                    <a:lstStyle/>
                    <a:p>
                      <a:pPr algn="l" fontAlgn="b"/>
                      <a:r>
                        <a:rPr lang="en-US" sz="600" u="none" strike="noStrike">
                          <a:effectLst/>
                        </a:rPr>
                        <a:t>Aula 3 14/02/2023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Renderização e Supersampling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Estratégias de renderização e superamostragem para reduzir aliasing em imagens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Lançamento de Projeto 1a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9340469"/>
                  </a:ext>
                </a:extLst>
              </a:tr>
              <a:tr h="99254">
                <a:tc>
                  <a:txBody>
                    <a:bodyPr/>
                    <a:lstStyle/>
                    <a:p>
                      <a:pPr algn="l" fontAlgn="b"/>
                      <a:r>
                        <a:rPr lang="en-US" sz="600" u="none" strike="noStrike">
                          <a:effectLst/>
                        </a:rPr>
                        <a:t>Aula 4 16/02/2023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Transformações geométricas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Definição de transformadas lineares, transformações geométricas básicas, transformações afim, coordenadas homogeneas 2D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718800896"/>
                  </a:ext>
                </a:extLst>
              </a:tr>
              <a:tr h="99254">
                <a:tc>
                  <a:txBody>
                    <a:bodyPr/>
                    <a:lstStyle/>
                    <a:p>
                      <a:pPr algn="l" fontAlgn="b"/>
                      <a:r>
                        <a:rPr lang="en-US" sz="600" u="none" strike="noStrike">
                          <a:effectLst/>
                        </a:rPr>
                        <a:t>Aula 5 23/02/2023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Coordenadas Homogêneas e Quaternions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Coordenadas homogêneas em 3D, rotações por quaternions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4224004116"/>
                  </a:ext>
                </a:extLst>
              </a:tr>
              <a:tr h="99254">
                <a:tc>
                  <a:txBody>
                    <a:bodyPr/>
                    <a:lstStyle/>
                    <a:p>
                      <a:pPr algn="l" fontAlgn="b"/>
                      <a:r>
                        <a:rPr lang="en-US" sz="600" u="none" strike="noStrike">
                          <a:effectLst/>
                        </a:rPr>
                        <a:t>Aula 6 28/02/2023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Sistema de Coordenadas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Mudança de base, mudança de espaço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720280254"/>
                  </a:ext>
                </a:extLst>
              </a:tr>
              <a:tr h="99254">
                <a:tc>
                  <a:txBody>
                    <a:bodyPr/>
                    <a:lstStyle/>
                    <a:p>
                      <a:pPr algn="l" fontAlgn="b"/>
                      <a:r>
                        <a:rPr lang="en-US" sz="600" u="none" strike="noStrike">
                          <a:effectLst/>
                        </a:rPr>
                        <a:t>Aula 7 02/03/2023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Projeções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projeções perspectivas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696619544"/>
                  </a:ext>
                </a:extLst>
              </a:tr>
              <a:tr h="99254">
                <a:tc>
                  <a:txBody>
                    <a:bodyPr/>
                    <a:lstStyle/>
                    <a:p>
                      <a:pPr algn="l" fontAlgn="b"/>
                      <a:r>
                        <a:rPr lang="en-US" sz="600" u="none" strike="noStrike">
                          <a:effectLst/>
                        </a:rPr>
                        <a:t>Aula 8 07/03/2023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 do conteúdo visto até o momento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921534451"/>
                  </a:ext>
                </a:extLst>
              </a:tr>
              <a:tr h="99254">
                <a:tc>
                  <a:txBody>
                    <a:bodyPr/>
                    <a:lstStyle/>
                    <a:p>
                      <a:pPr algn="l" fontAlgn="b"/>
                      <a:r>
                        <a:rPr lang="en-US" sz="600" u="none" strike="noStrike">
                          <a:effectLst/>
                        </a:rPr>
                        <a:t>Aula 9 09/03/2023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Grafo de Cena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Hierarquias de transformação, Grafos de Cena, Estruturas em X3D</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1b</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052044495"/>
                  </a:ext>
                </a:extLst>
              </a:tr>
              <a:tr h="99254">
                <a:tc>
                  <a:txBody>
                    <a:bodyPr/>
                    <a:lstStyle/>
                    <a:p>
                      <a:pPr algn="l" fontAlgn="b"/>
                      <a:r>
                        <a:rPr lang="en-US" sz="600" u="none" strike="noStrike">
                          <a:effectLst/>
                        </a:rPr>
                        <a:t>Aula 10 14/03/2023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Interpolação de Cores e Texturas em Triângulos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Cálculo de Baricentro, interpolação bilinear / trilinear, Mapeamentos Afim</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4144837623"/>
                  </a:ext>
                </a:extLst>
              </a:tr>
              <a:tr h="99254">
                <a:tc>
                  <a:txBody>
                    <a:bodyPr/>
                    <a:lstStyle/>
                    <a:p>
                      <a:pPr algn="l" fontAlgn="b"/>
                      <a:r>
                        <a:rPr lang="en-US" sz="600" u="none" strike="noStrike">
                          <a:effectLst/>
                        </a:rPr>
                        <a:t>Aula 11 16/03/2023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Mapeamento de textura e Visualização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espaço de coordenadas de textura, amostragem de textura, pré-filtragem</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1c</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826982450"/>
                  </a:ext>
                </a:extLst>
              </a:tr>
              <a:tr h="99254">
                <a:tc>
                  <a:txBody>
                    <a:bodyPr/>
                    <a:lstStyle/>
                    <a:p>
                      <a:pPr algn="l" fontAlgn="b"/>
                      <a:r>
                        <a:rPr lang="en-US" sz="600" u="none" strike="noStrike">
                          <a:effectLst/>
                        </a:rPr>
                        <a:t>Aula 12 21/03/2023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Iluminação e sombreamento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Algoritmo Z-buffer, Cálculo de iluminação, reflexões.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829040755"/>
                  </a:ext>
                </a:extLst>
              </a:tr>
              <a:tr h="90553">
                <a:tc>
                  <a:txBody>
                    <a:bodyPr/>
                    <a:lstStyle/>
                    <a:p>
                      <a:pPr algn="l" fontAlgn="b"/>
                      <a:r>
                        <a:rPr lang="en-US" sz="600" u="none" strike="noStrike">
                          <a:effectLst/>
                        </a:rPr>
                        <a:t>Aula 13 23/03/2023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Curvas e Animações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Propriedades das superfícies (variedade, normal, curvatura), representações implícitas vs. explícitas, representações básicas como malhas de triângulos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665583046"/>
                  </a:ext>
                </a:extLst>
              </a:tr>
              <a:tr h="99254">
                <a:tc>
                  <a:txBody>
                    <a:bodyPr/>
                    <a:lstStyle/>
                    <a:p>
                      <a:pPr algn="l" fontAlgn="b"/>
                      <a:r>
                        <a:rPr lang="en-US" sz="600" u="none" strike="noStrike">
                          <a:effectLst/>
                        </a:rPr>
                        <a:t>Aula 14 28/03/2023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Malhas e Pipeline de Rendereização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Estruturas de malhas 3D, Representações de malhas, pipeline de gráficos 3D de ponta a ponta implementado por GPUs modernas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700" u="none" strike="noStrike">
                          <a:effectLst/>
                        </a:rPr>
                        <a:t> </a:t>
                      </a:r>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964873344"/>
                  </a:ext>
                </a:extLst>
              </a:tr>
              <a:tr h="99254">
                <a:tc>
                  <a:txBody>
                    <a:bodyPr/>
                    <a:lstStyle/>
                    <a:p>
                      <a:pPr algn="l" fontAlgn="b"/>
                      <a:r>
                        <a:rPr lang="en-US" sz="600" u="none" strike="noStrike">
                          <a:effectLst/>
                        </a:rPr>
                        <a:t>Aula 15 30/03/2023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 do conteúdo visto até o momento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173001991"/>
                  </a:ext>
                </a:extLst>
              </a:tr>
              <a:tr h="99254">
                <a:tc>
                  <a:txBody>
                    <a:bodyPr/>
                    <a:lstStyle/>
                    <a:p>
                      <a:pPr algn="l" fontAlgn="b"/>
                      <a:r>
                        <a:rPr lang="en-US" sz="600" u="none" strike="noStrike">
                          <a:effectLst/>
                        </a:rPr>
                        <a:t>Aula 16 04/04/2023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1d (final)</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672508963"/>
                  </a:ext>
                </a:extLst>
              </a:tr>
              <a:tr h="99254">
                <a:tc>
                  <a:txBody>
                    <a:bodyPr/>
                    <a:lstStyle/>
                    <a:p>
                      <a:pPr algn="l" fontAlgn="b"/>
                      <a:r>
                        <a:rPr lang="en-US" sz="600" u="none" strike="noStrike">
                          <a:effectLst/>
                        </a:rPr>
                        <a:t>Aula 17 06/04/2023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700" u="none" strike="noStrike">
                          <a:effectLst/>
                        </a:rPr>
                        <a:t> </a:t>
                      </a:r>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655519478"/>
                  </a:ext>
                </a:extLst>
              </a:tr>
              <a:tr h="99254">
                <a:tc>
                  <a:txBody>
                    <a:bodyPr/>
                    <a:lstStyle/>
                    <a:p>
                      <a:pPr algn="l" fontAlgn="b"/>
                      <a:r>
                        <a:rPr lang="en-US" sz="600" u="none" strike="noStrike" dirty="0">
                          <a:effectLst/>
                        </a:rPr>
                        <a:t>Aula 18 11/04/2023</a:t>
                      </a:r>
                      <a:endParaRPr lang="en-US" sz="600" b="0" i="0" u="none" strike="noStrike" dirty="0">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Shaders programáveis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Iluminação pré-computada, shaders, rasterização paralela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Lançamento de Projeto 2a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489387872"/>
                  </a:ext>
                </a:extLst>
              </a:tr>
              <a:tr h="99254">
                <a:tc>
                  <a:txBody>
                    <a:bodyPr/>
                    <a:lstStyle/>
                    <a:p>
                      <a:pPr algn="l" fontAlgn="b"/>
                      <a:r>
                        <a:rPr lang="en-US" sz="600" u="none" strike="noStrike">
                          <a:effectLst/>
                        </a:rPr>
                        <a:t>Aula 19 13/04/2023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Vértices e fragmentos na GPU</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processamento de geometria, rasterização em GPU, processamento de fragmentos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68742971"/>
                  </a:ext>
                </a:extLst>
              </a:tr>
              <a:tr h="99254">
                <a:tc>
                  <a:txBody>
                    <a:bodyPr/>
                    <a:lstStyle/>
                    <a:p>
                      <a:pPr algn="l" fontAlgn="b"/>
                      <a:r>
                        <a:rPr lang="en-US" sz="600" u="none" strike="noStrike">
                          <a:effectLst/>
                        </a:rPr>
                        <a:t>Aula 20 18/04/2023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Ray Tracing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Lancamento de raios para detectar superfícies e gerar imagens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525544639"/>
                  </a:ext>
                </a:extLst>
              </a:tr>
              <a:tr h="99254">
                <a:tc>
                  <a:txBody>
                    <a:bodyPr/>
                    <a:lstStyle/>
                    <a:p>
                      <a:pPr algn="l" fontAlgn="b"/>
                      <a:r>
                        <a:rPr lang="en-US" sz="600" u="none" strike="noStrike">
                          <a:effectLst/>
                        </a:rPr>
                        <a:t>Aula 21 20/04/2023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Ray Tracing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Lancamento de raios para detectar superfícies e gerar imagens, Mapeamento de sombras, reflexos, oclusão de ambiente</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2a</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881277801"/>
                  </a:ext>
                </a:extLst>
              </a:tr>
              <a:tr h="99254">
                <a:tc>
                  <a:txBody>
                    <a:bodyPr/>
                    <a:lstStyle/>
                    <a:p>
                      <a:pPr algn="l" fontAlgn="b"/>
                      <a:r>
                        <a:rPr lang="en-US" sz="600" u="none" strike="noStrike">
                          <a:effectLst/>
                        </a:rPr>
                        <a:t>Aula 22 25/04/2023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Ray Tracing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Lancamento de raios para detectar superfícies e gerar imagens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254871962"/>
                  </a:ext>
                </a:extLst>
              </a:tr>
              <a:tr h="99254">
                <a:tc>
                  <a:txBody>
                    <a:bodyPr/>
                    <a:lstStyle/>
                    <a:p>
                      <a:pPr algn="l" fontAlgn="b"/>
                      <a:r>
                        <a:rPr lang="en-US" sz="600" u="none" strike="noStrike">
                          <a:effectLst/>
                        </a:rPr>
                        <a:t>Aula 23 27/04/2023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Geometria e Sistema de Cores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Geometrias 3D, Como funciona o olho, espaços de cores, brilho e leveza, motivação para correção gama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456247990"/>
                  </a:ext>
                </a:extLst>
              </a:tr>
              <a:tr h="99254">
                <a:tc>
                  <a:txBody>
                    <a:bodyPr/>
                    <a:lstStyle/>
                    <a:p>
                      <a:pPr algn="l" fontAlgn="b"/>
                      <a:r>
                        <a:rPr lang="en-US" sz="600" u="none" strike="noStrike">
                          <a:effectLst/>
                        </a:rPr>
                        <a:t>Aula 24 02/05/2023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Materiais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Modelos de materiais comuns, uso de textura para iluminação (mapeamento de relevo, mapeamento de ambiente, iluminação pré-fabricada)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2b</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55186741"/>
                  </a:ext>
                </a:extLst>
              </a:tr>
              <a:tr h="99254">
                <a:tc>
                  <a:txBody>
                    <a:bodyPr/>
                    <a:lstStyle/>
                    <a:p>
                      <a:pPr algn="l" fontAlgn="b"/>
                      <a:r>
                        <a:rPr lang="en-US" sz="600" u="none" strike="noStrike">
                          <a:effectLst/>
                        </a:rPr>
                        <a:t>Aula 25 04/05/2023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Revisão de Superfícies Implícitas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Superfícies Implicitas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2397926463"/>
                  </a:ext>
                </a:extLst>
              </a:tr>
              <a:tr h="99254">
                <a:tc>
                  <a:txBody>
                    <a:bodyPr/>
                    <a:lstStyle/>
                    <a:p>
                      <a:pPr algn="l" fontAlgn="b"/>
                      <a:r>
                        <a:rPr lang="en-US" sz="600" u="none" strike="noStrike">
                          <a:effectLst/>
                        </a:rPr>
                        <a:t>Aula 26 09/05/2023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Mapeamentos e Ruídos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Mapeamentos 2D e 3D, Noises e Perlin Noise</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98254046"/>
                  </a:ext>
                </a:extLst>
              </a:tr>
              <a:tr h="99254">
                <a:tc>
                  <a:txBody>
                    <a:bodyPr/>
                    <a:lstStyle/>
                    <a:p>
                      <a:pPr algn="l" fontAlgn="b"/>
                      <a:r>
                        <a:rPr lang="en-US" sz="600" u="none" strike="noStrike">
                          <a:effectLst/>
                        </a:rPr>
                        <a:t>Aula 27 11/05/2023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Simulações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integração numérica básica, Euler direto, sistemas massa-mola (por exemplo, para simulação de tecido), sistemas de partículas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2c</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108945442"/>
                  </a:ext>
                </a:extLst>
              </a:tr>
              <a:tr h="99254">
                <a:tc>
                  <a:txBody>
                    <a:bodyPr/>
                    <a:lstStyle/>
                    <a:p>
                      <a:pPr algn="l" fontAlgn="b"/>
                      <a:r>
                        <a:rPr lang="en-US" sz="600" u="none" strike="noStrike">
                          <a:effectLst/>
                        </a:rPr>
                        <a:t>Aula 28 16/05/2023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Terrenos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Técnicas de modelagem e visualização de terrenos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071068825"/>
                  </a:ext>
                </a:extLst>
              </a:tr>
              <a:tr h="99254">
                <a:tc>
                  <a:txBody>
                    <a:bodyPr/>
                    <a:lstStyle/>
                    <a:p>
                      <a:pPr algn="l" fontAlgn="b"/>
                      <a:r>
                        <a:rPr lang="en-US" sz="600" u="none" strike="noStrike">
                          <a:effectLst/>
                        </a:rPr>
                        <a:t>Aula 29 18/05/2023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Antialising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Aliasing, interpretação de Fourier de aliasing, anti-aliasing</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622822864"/>
                  </a:ext>
                </a:extLst>
              </a:tr>
              <a:tr h="99254">
                <a:tc>
                  <a:txBody>
                    <a:bodyPr/>
                    <a:lstStyle/>
                    <a:p>
                      <a:pPr algn="l" fontAlgn="b"/>
                      <a:r>
                        <a:rPr lang="en-US" sz="600" u="none" strike="noStrike">
                          <a:effectLst/>
                        </a:rPr>
                        <a:t>Aula 30 23/05/2023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401118210"/>
                  </a:ext>
                </a:extLst>
              </a:tr>
              <a:tr h="99254">
                <a:tc>
                  <a:txBody>
                    <a:bodyPr/>
                    <a:lstStyle/>
                    <a:p>
                      <a:pPr algn="l" fontAlgn="b"/>
                      <a:r>
                        <a:rPr lang="en-US" sz="600" u="none" strike="noStrike">
                          <a:effectLst/>
                        </a:rPr>
                        <a:t>Aula 31 25/05/2023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endParaRPr lang="en-BR" sz="7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83258929"/>
                  </a:ext>
                </a:extLst>
              </a:tr>
              <a:tr h="99254">
                <a:tc>
                  <a:txBody>
                    <a:bodyPr/>
                    <a:lstStyle/>
                    <a:p>
                      <a:pPr algn="l" fontAlgn="b"/>
                      <a:r>
                        <a:rPr lang="en-US" sz="600" u="none" strike="noStrike">
                          <a:effectLst/>
                        </a:rPr>
                        <a:t>Aula 32 30/05/2023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Aula Estúdio</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Entrega de Projeto 2d (final)</a:t>
                      </a:r>
                      <a:endParaRPr lang="en-US"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418771640"/>
                  </a:ext>
                </a:extLst>
              </a:tr>
              <a:tr h="99254">
                <a:tc>
                  <a:txBody>
                    <a:bodyPr/>
                    <a:lstStyle/>
                    <a:p>
                      <a:pPr algn="l" fontAlgn="b"/>
                      <a:r>
                        <a:rPr lang="en-US" sz="600" u="none" strike="noStrike">
                          <a:effectLst/>
                        </a:rPr>
                        <a:t>Aula 33 01/06/2023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58418220"/>
                  </a:ext>
                </a:extLst>
              </a:tr>
              <a:tr h="99254">
                <a:tc>
                  <a:txBody>
                    <a:bodyPr/>
                    <a:lstStyle/>
                    <a:p>
                      <a:pPr algn="l" fontAlgn="b"/>
                      <a:r>
                        <a:rPr lang="en-US" sz="600" u="none" strike="noStrike">
                          <a:effectLst/>
                        </a:rPr>
                        <a:t>Aula 34 06/06/2023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semana de provas</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a:effectLst/>
                        </a:rPr>
                        <a:t> </a:t>
                      </a:r>
                      <a:endParaRPr lang="en-BR" sz="600" b="0" i="0" u="none" strike="noStrike">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3456037486"/>
                  </a:ext>
                </a:extLst>
              </a:tr>
              <a:tr h="99254">
                <a:tc>
                  <a:txBody>
                    <a:bodyPr/>
                    <a:lstStyle/>
                    <a:p>
                      <a:pPr algn="l" fontAlgn="b"/>
                      <a:r>
                        <a:rPr lang="en-US" sz="600" u="none" strike="noStrike">
                          <a:effectLst/>
                        </a:rPr>
                        <a:t>Aula 35 13/06/2023</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US" sz="600" u="none" strike="noStrike">
                          <a:effectLst/>
                        </a:rPr>
                        <a:t>sem aula</a:t>
                      </a:r>
                      <a:endParaRPr lang="en-US" sz="600" b="0" i="0" u="none" strike="noStrike">
                        <a:solidFill>
                          <a:srgbClr val="000000"/>
                        </a:solidFill>
                        <a:effectLst/>
                        <a:latin typeface="Calibri" panose="020F0502020204030204" pitchFamily="34" charset="0"/>
                      </a:endParaRPr>
                    </a:p>
                  </a:txBody>
                  <a:tcPr marL="4653" marR="4653" marT="4653" marB="0" anchor="b"/>
                </a:tc>
                <a:tc>
                  <a:txBody>
                    <a:bodyPr/>
                    <a:lstStyle/>
                    <a:p>
                      <a:pPr algn="l" fontAlgn="b"/>
                      <a:r>
                        <a:rPr lang="en-BR" sz="600" u="none" strike="noStrike" dirty="0">
                          <a:effectLst/>
                        </a:rPr>
                        <a:t> </a:t>
                      </a:r>
                      <a:endParaRPr lang="en-BR" sz="600" b="0" i="0" u="none" strike="noStrike" dirty="0">
                        <a:solidFill>
                          <a:srgbClr val="000000"/>
                        </a:solidFill>
                        <a:effectLst/>
                        <a:latin typeface="Calibri" panose="020F0502020204030204" pitchFamily="34" charset="0"/>
                      </a:endParaRPr>
                    </a:p>
                  </a:txBody>
                  <a:tcPr marL="4653" marR="4653" marT="4653" marB="0" anchor="b"/>
                </a:tc>
                <a:extLst>
                  <a:ext uri="{0D108BD9-81ED-4DB2-BD59-A6C34878D82A}">
                    <a16:rowId xmlns:a16="http://schemas.microsoft.com/office/drawing/2014/main" val="131648077"/>
                  </a:ext>
                </a:extLst>
              </a:tr>
            </a:tbl>
          </a:graphicData>
        </a:graphic>
      </p:graphicFrame>
    </p:spTree>
    <p:extLst>
      <p:ext uri="{BB962C8B-B14F-4D97-AF65-F5344CB8AC3E}">
        <p14:creationId xmlns:p14="http://schemas.microsoft.com/office/powerpoint/2010/main" val="6134339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Bibliografia</a:t>
            </a:r>
            <a:endParaRPr/>
          </a:p>
        </p:txBody>
      </p:sp>
      <p:sp>
        <p:nvSpPr>
          <p:cNvPr id="275" name="Google Shape;275;p31"/>
          <p:cNvSpPr txBox="1">
            <a:spLocks noGrp="1"/>
          </p:cNvSpPr>
          <p:nvPr>
            <p:ph type="body" idx="1"/>
          </p:nvPr>
        </p:nvSpPr>
        <p:spPr>
          <a:xfrm>
            <a:off x="390547" y="838985"/>
            <a:ext cx="8587197"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Os documentos passados nas aulas deveriam ser suficiente, mas se desejar, essas são excelentes fontes de informação:</a:t>
            </a:r>
            <a:endParaRPr/>
          </a:p>
        </p:txBody>
      </p:sp>
      <p:sp>
        <p:nvSpPr>
          <p:cNvPr id="276" name="Google Shape;276;p3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29</a:t>
            </a:fld>
            <a:endParaRPr/>
          </a:p>
        </p:txBody>
      </p:sp>
      <p:graphicFrame>
        <p:nvGraphicFramePr>
          <p:cNvPr id="277" name="Google Shape;277;p31"/>
          <p:cNvGraphicFramePr/>
          <p:nvPr/>
        </p:nvGraphicFramePr>
        <p:xfrm>
          <a:off x="514597" y="1863895"/>
          <a:ext cx="8238850" cy="2969135"/>
        </p:xfrm>
        <a:graphic>
          <a:graphicData uri="http://schemas.openxmlformats.org/drawingml/2006/table">
            <a:tbl>
              <a:tblPr>
                <a:noFill/>
                <a:tableStyleId>{490565DB-0031-43BA-A8C8-BE7A154BCC97}</a:tableStyleId>
              </a:tblPr>
              <a:tblGrid>
                <a:gridCol w="478575">
                  <a:extLst>
                    <a:ext uri="{9D8B030D-6E8A-4147-A177-3AD203B41FA5}">
                      <a16:colId xmlns:a16="http://schemas.microsoft.com/office/drawing/2014/main" val="20000"/>
                    </a:ext>
                  </a:extLst>
                </a:gridCol>
                <a:gridCol w="7760275">
                  <a:extLst>
                    <a:ext uri="{9D8B030D-6E8A-4147-A177-3AD203B41FA5}">
                      <a16:colId xmlns:a16="http://schemas.microsoft.com/office/drawing/2014/main" val="20001"/>
                    </a:ext>
                  </a:extLst>
                </a:gridCol>
              </a:tblGrid>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1</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latin typeface="Arial"/>
                          <a:ea typeface="Arial"/>
                          <a:cs typeface="Arial"/>
                          <a:sym typeface="Arial"/>
                        </a:rPr>
                        <a:t>HUGHES, John F.; DAM, Andries van; MCGUIRE, Morgan; SKLAR, David F.; FOLEY, James D.; FEINER, Steven K.; AKELEY, Kurt. </a:t>
                      </a:r>
                      <a:r>
                        <a:rPr lang="pt-BR" sz="1700" b="1" u="none" strike="noStrike" cap="none">
                          <a:latin typeface="Arial"/>
                          <a:ea typeface="Arial"/>
                          <a:cs typeface="Arial"/>
                          <a:sym typeface="Arial"/>
                        </a:rPr>
                        <a:t>Computer Graphics: Principles and Practice. </a:t>
                      </a:r>
                      <a:r>
                        <a:rPr lang="pt-BR" sz="1700" u="none" strike="noStrike" cap="none">
                          <a:latin typeface="Arial"/>
                          <a:ea typeface="Arial"/>
                          <a:cs typeface="Arial"/>
                          <a:sym typeface="Arial"/>
                        </a:rPr>
                        <a:t>3ª Ed. Addison-Wesley Professional; 2013.</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2</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solidFill>
                            <a:srgbClr val="000000"/>
                          </a:solidFill>
                          <a:latin typeface="Verdana"/>
                          <a:ea typeface="Verdana"/>
                          <a:cs typeface="Verdana"/>
                          <a:sym typeface="Verdana"/>
                        </a:rPr>
                        <a:t>GREGORY, Jason. </a:t>
                      </a:r>
                      <a:r>
                        <a:rPr lang="pt-BR" sz="1700" b="1" u="none" strike="noStrike" cap="none">
                          <a:solidFill>
                            <a:srgbClr val="000000"/>
                          </a:solidFill>
                          <a:latin typeface="Verdana"/>
                          <a:ea typeface="Verdana"/>
                          <a:cs typeface="Verdana"/>
                          <a:sym typeface="Verdana"/>
                        </a:rPr>
                        <a:t>Game Engine Architecture</a:t>
                      </a:r>
                      <a:r>
                        <a:rPr lang="pt-BR" sz="1700" b="1" u="none" strike="noStrike" cap="none">
                          <a:latin typeface="Arial"/>
                          <a:ea typeface="Arial"/>
                          <a:cs typeface="Arial"/>
                          <a:sym typeface="Arial"/>
                        </a:rPr>
                        <a:t>. </a:t>
                      </a:r>
                      <a:r>
                        <a:rPr lang="pt-BR" sz="1700" u="none" strike="noStrike" cap="none">
                          <a:latin typeface="Arial"/>
                          <a:ea typeface="Arial"/>
                          <a:cs typeface="Arial"/>
                          <a:sym typeface="Arial"/>
                        </a:rPr>
                        <a:t>3ª Ed. A K Peters/CRC Press; 2018.</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3</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pt-BR" sz="1700" u="none" strike="noStrike" cap="none">
                          <a:latin typeface="Arial"/>
                          <a:ea typeface="Arial"/>
                          <a:cs typeface="Arial"/>
                          <a:sym typeface="Arial"/>
                        </a:rPr>
                        <a:t>LENGYEL, Eric. </a:t>
                      </a:r>
                      <a:r>
                        <a:rPr lang="pt-BR" sz="1700" b="1" u="none" strike="noStrike" cap="none">
                          <a:latin typeface="Arial"/>
                          <a:ea typeface="Arial"/>
                          <a:cs typeface="Arial"/>
                          <a:sym typeface="Arial"/>
                        </a:rPr>
                        <a:t>Mathematics for 3D Game Programming and Computer Graphics. </a:t>
                      </a:r>
                      <a:r>
                        <a:rPr lang="pt-BR" sz="1700" u="none" strike="noStrike" cap="none">
                          <a:latin typeface="Arial"/>
                          <a:ea typeface="Arial"/>
                          <a:cs typeface="Arial"/>
                          <a:sym typeface="Arial"/>
                        </a:rPr>
                        <a:t>3ª Ed. Cengage Learning PTR; 2011.</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4</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latin typeface="Arial"/>
                          <a:ea typeface="Arial"/>
                          <a:cs typeface="Arial"/>
                          <a:sym typeface="Arial"/>
                        </a:rPr>
                        <a:t>BAILEY, Mike. </a:t>
                      </a:r>
                      <a:r>
                        <a:rPr lang="pt-BR" sz="1700" b="1" u="none" strike="noStrike" cap="none">
                          <a:latin typeface="Arial"/>
                          <a:ea typeface="Arial"/>
                          <a:cs typeface="Arial"/>
                          <a:sym typeface="Arial"/>
                        </a:rPr>
                        <a:t>Introduction to the Vulkan computer graphics API</a:t>
                      </a:r>
                      <a:r>
                        <a:rPr lang="pt-BR" sz="1700" u="none" strike="noStrike" cap="none">
                          <a:latin typeface="Arial"/>
                          <a:ea typeface="Arial"/>
                          <a:cs typeface="Arial"/>
                          <a:sym typeface="Arial"/>
                        </a:rPr>
                        <a:t>. 2019. SIGGRAPH Asia 2019. Association for Computing Machinery, Article 113. DOI: https://doi.org/10.1145/3355047.3359405. Disponível em: &lt;https://dl.acm.org/doi/pdf/10.1145/3355047.3359405&gt;. Acesso em Abril 2020.</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Sobre esse curso</a:t>
            </a:r>
            <a:endParaRPr/>
          </a:p>
        </p:txBody>
      </p:sp>
      <p:sp>
        <p:nvSpPr>
          <p:cNvPr id="52" name="Google Shape;52;p7"/>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100"/>
              <a:buFont typeface="Verdana"/>
              <a:buNone/>
            </a:pPr>
            <a:r>
              <a:rPr lang="pt-BR" sz="2100"/>
              <a:t>Uma ampla visão geral dos principais tópicos e técnicas em computação gráfica: geometria, renderização, cores, texturas, iluminação, animação, imagens, etc.</a:t>
            </a:r>
            <a:endParaRPr/>
          </a:p>
          <a:p>
            <a:pPr marL="0" lvl="0" indent="0" algn="l" rtl="0">
              <a:spcBef>
                <a:spcPts val="420"/>
              </a:spcBef>
              <a:spcAft>
                <a:spcPts val="0"/>
              </a:spcAft>
              <a:buClr>
                <a:schemeClr val="dk1"/>
              </a:buClr>
              <a:buSzPts val="2100"/>
              <a:buFont typeface="Verdana"/>
              <a:buNone/>
            </a:pPr>
            <a:endParaRPr sz="2100"/>
          </a:p>
          <a:p>
            <a:pPr marL="0" lvl="0" indent="0" algn="l" rtl="0">
              <a:spcBef>
                <a:spcPts val="420"/>
              </a:spcBef>
              <a:spcAft>
                <a:spcPts val="0"/>
              </a:spcAft>
              <a:buClr>
                <a:schemeClr val="dk1"/>
              </a:buClr>
              <a:buSzPts val="2100"/>
              <a:buFont typeface="Verdana"/>
              <a:buNone/>
            </a:pPr>
            <a:r>
              <a:rPr lang="pt-BR" sz="2100"/>
              <a:t>Aprenda fazendo:</a:t>
            </a:r>
            <a:endParaRPr/>
          </a:p>
          <a:p>
            <a:pPr marL="342900" lvl="0" indent="-342900" algn="l" rtl="0">
              <a:spcBef>
                <a:spcPts val="420"/>
              </a:spcBef>
              <a:spcAft>
                <a:spcPts val="0"/>
              </a:spcAft>
              <a:buClr>
                <a:schemeClr val="dk1"/>
              </a:buClr>
              <a:buSzPts val="2100"/>
              <a:buFont typeface="Arial"/>
              <a:buChar char="•"/>
            </a:pPr>
            <a:r>
              <a:rPr lang="pt-BR" sz="2100"/>
              <a:t>Diversas atividades em aula para verificar, desenvolver e fixar suas habilidades;</a:t>
            </a:r>
            <a:endParaRPr sz="2100"/>
          </a:p>
          <a:p>
            <a:pPr marL="342900" lvl="0" indent="-342900" algn="l" rtl="0">
              <a:spcBef>
                <a:spcPts val="420"/>
              </a:spcBef>
              <a:spcAft>
                <a:spcPts val="0"/>
              </a:spcAft>
              <a:buClr>
                <a:schemeClr val="dk1"/>
              </a:buClr>
              <a:buSzPts val="2100"/>
              <a:buFont typeface="Arial"/>
              <a:buChar char="•"/>
            </a:pPr>
            <a:r>
              <a:rPr lang="pt-BR" sz="2100"/>
              <a:t>Desenvolvimento de projetos para colocar todo esse conhecimento para funcionar.</a:t>
            </a:r>
            <a:endParaRPr/>
          </a:p>
          <a:p>
            <a:pPr marL="0" lvl="0" indent="0" algn="l" rtl="0">
              <a:spcBef>
                <a:spcPts val="420"/>
              </a:spcBef>
              <a:spcAft>
                <a:spcPts val="0"/>
              </a:spcAft>
              <a:buClr>
                <a:schemeClr val="dk1"/>
              </a:buClr>
              <a:buSzPts val="2100"/>
              <a:buFont typeface="Verdana"/>
              <a:buNone/>
            </a:pPr>
            <a:endParaRPr sz="2100"/>
          </a:p>
        </p:txBody>
      </p:sp>
      <p:sp>
        <p:nvSpPr>
          <p:cNvPr id="53" name="Google Shape;53;p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Avaliação</a:t>
            </a:r>
            <a:endParaRPr/>
          </a:p>
        </p:txBody>
      </p:sp>
      <p:sp>
        <p:nvSpPr>
          <p:cNvPr id="284" name="Google Shape;284;p32"/>
          <p:cNvSpPr txBox="1">
            <a:spLocks noGrp="1"/>
          </p:cNvSpPr>
          <p:nvPr>
            <p:ph type="body" idx="1"/>
          </p:nvPr>
        </p:nvSpPr>
        <p:spPr>
          <a:xfrm>
            <a:off x="190747" y="858562"/>
            <a:ext cx="8428200" cy="1327200"/>
          </a:xfrm>
          <a:prstGeom prst="rect">
            <a:avLst/>
          </a:prstGeom>
          <a:noFill/>
          <a:ln>
            <a:noFill/>
          </a:ln>
        </p:spPr>
        <p:txBody>
          <a:bodyPr spcFirstLastPara="1" wrap="square" lIns="91425" tIns="45700" rIns="91425" bIns="45700" anchor="t" anchorCtr="0">
            <a:normAutofit/>
          </a:bodyPr>
          <a:lstStyle/>
          <a:p>
            <a:pPr marL="457200" lvl="0" indent="-355600" algn="l" rtl="0">
              <a:spcBef>
                <a:spcPts val="0"/>
              </a:spcBef>
              <a:spcAft>
                <a:spcPts val="0"/>
              </a:spcAft>
              <a:buSzPts val="2000"/>
              <a:buChar char="●"/>
            </a:pPr>
            <a:r>
              <a:rPr lang="pt-BR" dirty="0"/>
              <a:t>Projetos do Curso : Projetos 1 e 2 : 50% Média Final cada</a:t>
            </a:r>
            <a:endParaRPr dirty="0"/>
          </a:p>
          <a:p>
            <a:pPr marL="914400" lvl="1" indent="-355600" algn="l" rtl="0">
              <a:spcBef>
                <a:spcPts val="0"/>
              </a:spcBef>
              <a:spcAft>
                <a:spcPts val="0"/>
              </a:spcAft>
              <a:buSzPts val="2000"/>
              <a:buChar char="○"/>
            </a:pPr>
            <a:r>
              <a:rPr lang="pt-BR" sz="1800" dirty="0"/>
              <a:t>Projetos terão entregas parciais</a:t>
            </a:r>
            <a:endParaRPr sz="1800" dirty="0"/>
          </a:p>
        </p:txBody>
      </p:sp>
      <p:sp>
        <p:nvSpPr>
          <p:cNvPr id="285" name="Google Shape;285;p3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30</a:t>
            </a:fld>
            <a:endParaRPr/>
          </a:p>
        </p:txBody>
      </p:sp>
      <p:grpSp>
        <p:nvGrpSpPr>
          <p:cNvPr id="2" name="Group 1">
            <a:extLst>
              <a:ext uri="{FF2B5EF4-FFF2-40B4-BE49-F238E27FC236}">
                <a16:creationId xmlns:a16="http://schemas.microsoft.com/office/drawing/2014/main" id="{A85D84F7-8CC0-5ED4-F4DA-28E5FE09F3F4}"/>
              </a:ext>
            </a:extLst>
          </p:cNvPr>
          <p:cNvGrpSpPr/>
          <p:nvPr/>
        </p:nvGrpSpPr>
        <p:grpSpPr>
          <a:xfrm>
            <a:off x="312906" y="2012027"/>
            <a:ext cx="8593204" cy="3066994"/>
            <a:chOff x="1551949" y="2392865"/>
            <a:chExt cx="5699096" cy="2034060"/>
          </a:xfrm>
        </p:grpSpPr>
        <p:sp>
          <p:nvSpPr>
            <p:cNvPr id="286" name="Google Shape;286;p32"/>
            <p:cNvSpPr/>
            <p:nvPr/>
          </p:nvSpPr>
          <p:spPr>
            <a:xfrm>
              <a:off x="1551949" y="2392865"/>
              <a:ext cx="2628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Projeto 1: </a:t>
              </a:r>
              <a:r>
                <a:rPr lang="pt-BR" sz="1800">
                  <a:solidFill>
                    <a:schemeClr val="dk1"/>
                  </a:solidFill>
                </a:rPr>
                <a:t>Rasterizador</a:t>
              </a:r>
              <a:endParaRPr/>
            </a:p>
          </p:txBody>
        </p:sp>
        <p:sp>
          <p:nvSpPr>
            <p:cNvPr id="287" name="Google Shape;287;p32"/>
            <p:cNvSpPr/>
            <p:nvPr/>
          </p:nvSpPr>
          <p:spPr>
            <a:xfrm>
              <a:off x="4284945" y="2392875"/>
              <a:ext cx="2966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dirty="0">
                  <a:solidFill>
                    <a:schemeClr val="dk1"/>
                  </a:solidFill>
                  <a:latin typeface="Arial"/>
                  <a:ea typeface="Arial"/>
                  <a:cs typeface="Arial"/>
                  <a:sym typeface="Arial"/>
                </a:rPr>
                <a:t>Projeto </a:t>
              </a:r>
              <a:r>
                <a:rPr lang="pt-BR" sz="1800" dirty="0">
                  <a:solidFill>
                    <a:schemeClr val="dk1"/>
                  </a:solidFill>
                </a:rPr>
                <a:t>2</a:t>
              </a: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Shaders</a:t>
              </a:r>
              <a:endParaRPr sz="1800" dirty="0">
                <a:solidFill>
                  <a:schemeClr val="dk1"/>
                </a:solidFill>
                <a:latin typeface="Arial"/>
                <a:ea typeface="Arial"/>
                <a:cs typeface="Arial"/>
                <a:sym typeface="Arial"/>
              </a:endParaRPr>
            </a:p>
          </p:txBody>
        </p:sp>
        <p:pic>
          <p:nvPicPr>
            <p:cNvPr id="289" name="Google Shape;289;p32"/>
            <p:cNvPicPr preferRelativeResize="0"/>
            <p:nvPr/>
          </p:nvPicPr>
          <p:blipFill rotWithShape="1">
            <a:blip r:embed="rId3">
              <a:alphaModFix/>
            </a:blip>
            <a:srcRect l="7125" r="7125"/>
            <a:stretch/>
          </p:blipFill>
          <p:spPr>
            <a:xfrm>
              <a:off x="1691874" y="2831375"/>
              <a:ext cx="2462799" cy="1595550"/>
            </a:xfrm>
            <a:prstGeom prst="rect">
              <a:avLst/>
            </a:prstGeom>
            <a:noFill/>
            <a:ln>
              <a:noFill/>
            </a:ln>
          </p:spPr>
        </p:pic>
        <p:pic>
          <p:nvPicPr>
            <p:cNvPr id="290" name="Google Shape;290;p32"/>
            <p:cNvPicPr preferRelativeResize="0"/>
            <p:nvPr/>
          </p:nvPicPr>
          <p:blipFill>
            <a:blip r:embed="rId4">
              <a:alphaModFix/>
            </a:blip>
            <a:stretch>
              <a:fillRect/>
            </a:stretch>
          </p:blipFill>
          <p:spPr>
            <a:xfrm>
              <a:off x="4611687" y="2831375"/>
              <a:ext cx="2393313" cy="1595550"/>
            </a:xfrm>
            <a:prstGeom prst="rect">
              <a:avLst/>
            </a:prstGeom>
            <a:noFill/>
            <a:ln>
              <a:noFill/>
            </a:ln>
          </p:spPr>
        </p:pic>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Política de Atrasos nas Entregas</a:t>
            </a:r>
            <a:endParaRPr/>
          </a:p>
        </p:txBody>
      </p:sp>
      <p:sp>
        <p:nvSpPr>
          <p:cNvPr id="299" name="Google Shape;299;p3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As entregas são até 11:59 do dia marcado.</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b="1" dirty="0"/>
              <a:t>Cada dia atrasado a nota é reduzida em 1 ponto por dia.</a:t>
            </a:r>
            <a:endParaRPr dirty="0"/>
          </a:p>
          <a:p>
            <a:pPr marL="0" lvl="0" indent="0" algn="l" rtl="0">
              <a:spcBef>
                <a:spcPts val="360"/>
              </a:spcBef>
              <a:spcAft>
                <a:spcPts val="0"/>
              </a:spcAft>
              <a:buClr>
                <a:schemeClr val="dk1"/>
              </a:buClr>
              <a:buSzPts val="1800"/>
              <a:buFont typeface="Verdana"/>
              <a:buNone/>
            </a:pPr>
            <a:r>
              <a:rPr lang="pt-BR" sz="1800" dirty="0"/>
              <a:t>(Isso não significa que todos que entregarem no prazo receberão 10, se o trabalho fosse receber 5 e chegou atrasado um dia, a nota do trabalho vai virar 4)</a:t>
            </a:r>
            <a:endParaRPr dirty="0"/>
          </a:p>
        </p:txBody>
      </p:sp>
      <p:sp>
        <p:nvSpPr>
          <p:cNvPr id="300" name="Google Shape;300;p3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67"/>
              <a:buFont typeface="Verdana"/>
              <a:buNone/>
            </a:pPr>
            <a:endParaRPr/>
          </a:p>
        </p:txBody>
      </p:sp>
      <p:sp>
        <p:nvSpPr>
          <p:cNvPr id="306" name="Google Shape;306;p3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Verdana"/>
              <a:buNone/>
            </a:pPr>
            <a:r>
              <a:rPr lang="pt-BR" sz="3200"/>
              <a:t>Perguntas?</a:t>
            </a:r>
            <a:endParaRPr/>
          </a:p>
        </p:txBody>
      </p:sp>
      <p:sp>
        <p:nvSpPr>
          <p:cNvPr id="307" name="Google Shape;307;p3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5"/>
          <p:cNvPicPr preferRelativeResize="0"/>
          <p:nvPr/>
        </p:nvPicPr>
        <p:blipFill>
          <a:blip r:embed="rId3">
            <a:alphaModFix/>
          </a:blip>
          <a:stretch>
            <a:fillRect/>
          </a:stretch>
        </p:blipFill>
        <p:spPr>
          <a:xfrm>
            <a:off x="1613537" y="2591200"/>
            <a:ext cx="5916923" cy="3076926"/>
          </a:xfrm>
          <a:prstGeom prst="rect">
            <a:avLst/>
          </a:prstGeom>
          <a:noFill/>
          <a:ln>
            <a:noFill/>
          </a:ln>
        </p:spPr>
      </p:pic>
      <p:sp>
        <p:nvSpPr>
          <p:cNvPr id="314" name="Google Shape;314;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a:t>
            </a:r>
            <a:endParaRPr/>
          </a:p>
        </p:txBody>
      </p:sp>
      <p:sp>
        <p:nvSpPr>
          <p:cNvPr id="315" name="Google Shape;315;p35"/>
          <p:cNvSpPr txBox="1">
            <a:spLocks noGrp="1"/>
          </p:cNvSpPr>
          <p:nvPr>
            <p:ph type="body" idx="1"/>
          </p:nvPr>
        </p:nvSpPr>
        <p:spPr>
          <a:xfrm>
            <a:off x="287079" y="838985"/>
            <a:ext cx="8531701" cy="19361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Objetos parecem menores conforme ficam mais distantes.</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b="1" dirty="0"/>
              <a:t>Por que isso acontece?</a:t>
            </a:r>
            <a:endParaRPr dirty="0"/>
          </a:p>
          <a:p>
            <a:pPr marL="0" lvl="0" indent="0" algn="l" rtl="0">
              <a:spcBef>
                <a:spcPts val="400"/>
              </a:spcBef>
              <a:spcAft>
                <a:spcPts val="0"/>
              </a:spcAft>
              <a:buClr>
                <a:schemeClr val="dk1"/>
              </a:buClr>
              <a:buSzPts val="2000"/>
              <a:buFont typeface="Verdana"/>
              <a:buNone/>
            </a:pPr>
            <a:r>
              <a:rPr lang="pt-BR" dirty="0"/>
              <a:t>Considere o modelo simplificado de câmera "</a:t>
            </a:r>
            <a:r>
              <a:rPr lang="pt-BR" dirty="0" err="1"/>
              <a:t>pinhole</a:t>
            </a:r>
            <a:r>
              <a:rPr lang="pt-BR" dirty="0"/>
              <a:t>"</a:t>
            </a:r>
            <a:endParaRPr dirty="0"/>
          </a:p>
          <a:p>
            <a:pPr marL="0" lvl="0" indent="0" algn="l" rtl="0">
              <a:spcBef>
                <a:spcPts val="400"/>
              </a:spcBef>
              <a:spcAft>
                <a:spcPts val="0"/>
              </a:spcAft>
              <a:buClr>
                <a:schemeClr val="dk1"/>
              </a:buClr>
              <a:buSzPts val="2000"/>
              <a:buFont typeface="Verdana"/>
              <a:buNone/>
            </a:pPr>
            <a:r>
              <a:rPr lang="pt-BR" dirty="0"/>
              <a:t>(câmeras reais mais complicadas)</a:t>
            </a:r>
            <a:endParaRPr dirty="0"/>
          </a:p>
        </p:txBody>
      </p:sp>
      <p:sp>
        <p:nvSpPr>
          <p:cNvPr id="316" name="Google Shape;316;p3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33</a:t>
            </a:fld>
            <a:endParaRPr/>
          </a:p>
        </p:txBody>
      </p:sp>
      <p:sp>
        <p:nvSpPr>
          <p:cNvPr id="317" name="Google Shape;317;p35"/>
          <p:cNvSpPr/>
          <p:nvPr/>
        </p:nvSpPr>
        <p:spPr>
          <a:xfrm>
            <a:off x="6470177" y="2734350"/>
            <a:ext cx="1288200" cy="246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pt-BR" sz="1600" b="1">
                <a:solidFill>
                  <a:schemeClr val="dk1"/>
                </a:solidFill>
                <a:highlight>
                  <a:srgbClr val="FFFFFF"/>
                </a:highlight>
                <a:latin typeface="Arial"/>
                <a:ea typeface="Arial"/>
                <a:cs typeface="Arial"/>
                <a:sym typeface="Arial"/>
              </a:rPr>
              <a:t>Objeto 3D</a:t>
            </a:r>
            <a:endParaRPr/>
          </a:p>
        </p:txBody>
      </p:sp>
      <p:sp>
        <p:nvSpPr>
          <p:cNvPr id="318" name="Google Shape;318;p35"/>
          <p:cNvSpPr/>
          <p:nvPr/>
        </p:nvSpPr>
        <p:spPr>
          <a:xfrm>
            <a:off x="2297981" y="3645250"/>
            <a:ext cx="1004400" cy="246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600" b="1">
                <a:solidFill>
                  <a:schemeClr val="dk1"/>
                </a:solidFill>
                <a:highlight>
                  <a:srgbClr val="FFFFFF"/>
                </a:highlight>
                <a:latin typeface="Arial"/>
                <a:ea typeface="Arial"/>
                <a:cs typeface="Arial"/>
                <a:sym typeface="Arial"/>
              </a:rPr>
              <a:t>Câmera</a:t>
            </a:r>
            <a:endParaRPr/>
          </a:p>
        </p:txBody>
      </p:sp>
      <p:sp>
        <p:nvSpPr>
          <p:cNvPr id="319" name="Google Shape;319;p35"/>
          <p:cNvSpPr/>
          <p:nvPr/>
        </p:nvSpPr>
        <p:spPr>
          <a:xfrm>
            <a:off x="1269951" y="4949800"/>
            <a:ext cx="1288200" cy="246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600" b="1">
                <a:solidFill>
                  <a:schemeClr val="dk1"/>
                </a:solidFill>
                <a:highlight>
                  <a:srgbClr val="FFFFFF"/>
                </a:highlight>
                <a:latin typeface="Arial"/>
                <a:ea typeface="Arial"/>
                <a:cs typeface="Arial"/>
                <a:sym typeface="Arial"/>
              </a:rPr>
              <a:t>Imagem 2D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Câmara Estenopeica</a:t>
            </a:r>
            <a:endParaRPr/>
          </a:p>
        </p:txBody>
      </p:sp>
      <p:sp>
        <p:nvSpPr>
          <p:cNvPr id="326" name="Google Shape;326;p36"/>
          <p:cNvSpPr txBox="1">
            <a:spLocks noGrp="1"/>
          </p:cNvSpPr>
          <p:nvPr>
            <p:ph type="body" idx="1"/>
          </p:nvPr>
        </p:nvSpPr>
        <p:spPr>
          <a:xfrm>
            <a:off x="213360" y="838985"/>
            <a:ext cx="8930700" cy="449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50"/>
              <a:buFont typeface="Verdana"/>
              <a:buNone/>
            </a:pPr>
            <a:r>
              <a:rPr lang="pt-BR" sz="1750"/>
              <a:t>Camera Obscūra (latim) em geral um sala onde existe somente um orifício que permite a luz entrar e numa parede reversa a esse furo se encontra uma parede ou tela onde se pode ver a imagem do exterior de forma invertida.</a:t>
            </a:r>
            <a:endParaRPr/>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r>
              <a:rPr lang="pt-BR" sz="1750"/>
              <a:t>Uma propriedade interessante dessas câmeras é que as imagens geradas tem um foco em todos os planos da cena.</a:t>
            </a:r>
            <a:endParaRPr/>
          </a:p>
        </p:txBody>
      </p:sp>
      <p:sp>
        <p:nvSpPr>
          <p:cNvPr id="327" name="Google Shape;327;p36"/>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34</a:t>
            </a:fld>
            <a:endParaRPr/>
          </a:p>
        </p:txBody>
      </p:sp>
      <p:pic>
        <p:nvPicPr>
          <p:cNvPr id="328" name="Google Shape;328;p36" descr="Camera Obscura and the World of Illusions - Matrise"/>
          <p:cNvPicPr preferRelativeResize="0"/>
          <p:nvPr/>
        </p:nvPicPr>
        <p:blipFill rotWithShape="1">
          <a:blip r:embed="rId3">
            <a:alphaModFix/>
          </a:blip>
          <a:srcRect/>
          <a:stretch/>
        </p:blipFill>
        <p:spPr>
          <a:xfrm>
            <a:off x="2287719" y="1901896"/>
            <a:ext cx="4021135" cy="285806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Para quem não conhecem uma câmera pinhole</a:t>
            </a:r>
            <a:endParaRPr/>
          </a:p>
        </p:txBody>
      </p:sp>
      <p:sp>
        <p:nvSpPr>
          <p:cNvPr id="334" name="Google Shape;334;p37"/>
          <p:cNvSpPr txBox="1">
            <a:spLocks noGrp="1"/>
          </p:cNvSpPr>
          <p:nvPr>
            <p:ph type="body" idx="1"/>
          </p:nvPr>
        </p:nvSpPr>
        <p:spPr>
          <a:xfrm>
            <a:off x="390548" y="4819206"/>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Verdana"/>
              <a:buNone/>
            </a:pPr>
            <a:r>
              <a:rPr lang="pt-BR" sz="1200"/>
              <a:t>CÂMERA fotográfica PINHOLE DE LATA (EXPERIÊNCIA de FÍSICA) - How to make pinhole camera</a:t>
            </a:r>
            <a:endParaRPr/>
          </a:p>
          <a:p>
            <a:pPr marL="0" lvl="0" indent="0" algn="l" rtl="0">
              <a:spcBef>
                <a:spcPts val="240"/>
              </a:spcBef>
              <a:spcAft>
                <a:spcPts val="0"/>
              </a:spcAft>
              <a:buClr>
                <a:schemeClr val="dk1"/>
              </a:buClr>
              <a:buSzPts val="1200"/>
              <a:buFont typeface="Verdana"/>
              <a:buNone/>
            </a:pPr>
            <a:r>
              <a:rPr lang="pt-BR" sz="1200" u="sng">
                <a:solidFill>
                  <a:schemeClr val="hlink"/>
                </a:solidFill>
                <a:hlinkClick r:id="rId3"/>
              </a:rPr>
              <a:t>https://www.youtube.com/watch?v=Xt3Cdq0qOns</a:t>
            </a:r>
            <a:endParaRPr sz="1200"/>
          </a:p>
        </p:txBody>
      </p:sp>
      <p:sp>
        <p:nvSpPr>
          <p:cNvPr id="335" name="Google Shape;335;p3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35</a:t>
            </a:fld>
            <a:endParaRPr/>
          </a:p>
        </p:txBody>
      </p:sp>
      <p:pic>
        <p:nvPicPr>
          <p:cNvPr id="336" name="Google Shape;336;p37"/>
          <p:cNvPicPr preferRelativeResize="0"/>
          <p:nvPr/>
        </p:nvPicPr>
        <p:blipFill rotWithShape="1">
          <a:blip r:embed="rId4">
            <a:alphaModFix/>
          </a:blip>
          <a:srcRect/>
          <a:stretch/>
        </p:blipFill>
        <p:spPr>
          <a:xfrm>
            <a:off x="380208" y="742450"/>
            <a:ext cx="7836159" cy="407675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8" descr="page30image22263824"/>
          <p:cNvPicPr preferRelativeResize="0"/>
          <p:nvPr/>
        </p:nvPicPr>
        <p:blipFill rotWithShape="1">
          <a:blip r:embed="rId3">
            <a:alphaModFix/>
          </a:blip>
          <a:srcRect/>
          <a:stretch/>
        </p:blipFill>
        <p:spPr>
          <a:xfrm>
            <a:off x="5682633" y="1811468"/>
            <a:ext cx="3273227" cy="3903532"/>
          </a:xfrm>
          <a:prstGeom prst="rect">
            <a:avLst/>
          </a:prstGeom>
          <a:noFill/>
          <a:ln>
            <a:noFill/>
          </a:ln>
        </p:spPr>
      </p:pic>
      <p:sp>
        <p:nvSpPr>
          <p:cNvPr id="342" name="Google Shape;342;p3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Modelar e Desenhar um Cubo</a:t>
            </a:r>
            <a:endParaRPr/>
          </a:p>
        </p:txBody>
      </p:sp>
      <p:sp>
        <p:nvSpPr>
          <p:cNvPr id="343" name="Google Shape;343;p38"/>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Objetivo:</a:t>
            </a:r>
            <a:endParaRPr/>
          </a:p>
          <a:p>
            <a:pPr marL="162900" lvl="0" indent="-162900" algn="l" rtl="0">
              <a:spcBef>
                <a:spcPts val="400"/>
              </a:spcBef>
              <a:spcAft>
                <a:spcPts val="0"/>
              </a:spcAft>
              <a:buClr>
                <a:schemeClr val="dk1"/>
              </a:buClr>
              <a:buSzPts val="2000"/>
              <a:buFont typeface="Arial"/>
              <a:buChar char="•"/>
            </a:pPr>
            <a:r>
              <a:rPr lang="pt-BR"/>
              <a:t>gerar a imagem de um cubo</a:t>
            </a:r>
            <a:endParaRPr/>
          </a:p>
          <a:p>
            <a:pPr marL="0" lvl="0" indent="0" algn="l" rtl="0">
              <a:spcBef>
                <a:spcPts val="1480"/>
              </a:spcBef>
              <a:spcAft>
                <a:spcPts val="0"/>
              </a:spcAft>
              <a:buClr>
                <a:schemeClr val="dk1"/>
              </a:buClr>
              <a:buSzPts val="2000"/>
              <a:buNone/>
            </a:pPr>
            <a:r>
              <a:rPr lang="pt-BR" b="1"/>
              <a:t>Perguntas: </a:t>
            </a:r>
            <a:endParaRPr/>
          </a:p>
          <a:p>
            <a:pPr marL="162900" lvl="0" indent="-162900" algn="l" rtl="0">
              <a:spcBef>
                <a:spcPts val="400"/>
              </a:spcBef>
              <a:spcAft>
                <a:spcPts val="0"/>
              </a:spcAft>
              <a:buClr>
                <a:schemeClr val="dk1"/>
              </a:buClr>
              <a:buSzPts val="2000"/>
              <a:buFont typeface="Arial"/>
              <a:buChar char="•"/>
            </a:pPr>
            <a:r>
              <a:rPr lang="pt-BR"/>
              <a:t>Modelagem: Como descrever um cubo?</a:t>
            </a:r>
            <a:endParaRPr/>
          </a:p>
          <a:p>
            <a:pPr marL="162900" lvl="0" indent="-162900" algn="l" rtl="0">
              <a:spcBef>
                <a:spcPts val="400"/>
              </a:spcBef>
              <a:spcAft>
                <a:spcPts val="0"/>
              </a:spcAft>
              <a:buClr>
                <a:schemeClr val="dk1"/>
              </a:buClr>
              <a:buSzPts val="2000"/>
              <a:buFont typeface="Arial"/>
              <a:buChar char="•"/>
            </a:pPr>
            <a:r>
              <a:rPr lang="pt-BR"/>
              <a:t>Renderização: Como visualizar esse modelo?</a:t>
            </a:r>
            <a:endParaRPr/>
          </a:p>
          <a:p>
            <a:pPr marL="0" lvl="0" indent="0" algn="l" rtl="0">
              <a:spcBef>
                <a:spcPts val="400"/>
              </a:spcBef>
              <a:spcAft>
                <a:spcPts val="0"/>
              </a:spcAft>
              <a:buClr>
                <a:schemeClr val="dk1"/>
              </a:buClr>
              <a:buSzPts val="2000"/>
              <a:buFont typeface="Verdana"/>
              <a:buNone/>
            </a:pPr>
            <a:endParaRPr/>
          </a:p>
        </p:txBody>
      </p:sp>
      <p:sp>
        <p:nvSpPr>
          <p:cNvPr id="344" name="Google Shape;344;p38"/>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3">
                                            <p:txEl>
                                              <p:pRg st="5" end="5"/>
                                            </p:txEl>
                                          </p:spTgt>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341"/>
                                        </p:tgtEl>
                                        <p:attrNameLst>
                                          <p:attrName>style.visibility</p:attrName>
                                        </p:attrNameLst>
                                      </p:cBhvr>
                                      <p:to>
                                        <p:strVal val="visible"/>
                                      </p:to>
                                    </p:set>
                                    <p:animEffect transition="in" filter="fade">
                                      <p:cBhvr>
                                        <p:cTn id="29"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Cartesianas 3D</a:t>
            </a:r>
            <a:endParaRPr/>
          </a:p>
        </p:txBody>
      </p:sp>
      <p:sp>
        <p:nvSpPr>
          <p:cNvPr id="359" name="Google Shape;359;p40"/>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37</a:t>
            </a:fld>
            <a:endParaRPr/>
          </a:p>
        </p:txBody>
      </p:sp>
      <p:pic>
        <p:nvPicPr>
          <p:cNvPr id="360" name="Google Shape;360;p40"/>
          <p:cNvPicPr preferRelativeResize="0"/>
          <p:nvPr/>
        </p:nvPicPr>
        <p:blipFill>
          <a:blip r:embed="rId3">
            <a:alphaModFix/>
          </a:blip>
          <a:stretch>
            <a:fillRect/>
          </a:stretch>
        </p:blipFill>
        <p:spPr>
          <a:xfrm>
            <a:off x="1651563" y="712653"/>
            <a:ext cx="5840875" cy="4698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Modelando o Cubo</a:t>
            </a:r>
            <a:endParaRPr/>
          </a:p>
        </p:txBody>
      </p:sp>
      <p:sp>
        <p:nvSpPr>
          <p:cNvPr id="366" name="Google Shape;366;p41"/>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2000"/>
              <a:buFont typeface="Verdana"/>
              <a:buNone/>
            </a:pPr>
            <a:r>
              <a:rPr lang="pt-BR" b="1" dirty="0"/>
              <a:t>Suponha que:</a:t>
            </a:r>
            <a:endParaRPr dirty="0"/>
          </a:p>
          <a:p>
            <a:pPr marL="198899" lvl="0" indent="-198899" algn="l" rtl="0">
              <a:spcBef>
                <a:spcPts val="400"/>
              </a:spcBef>
              <a:spcAft>
                <a:spcPts val="0"/>
              </a:spcAft>
              <a:buClr>
                <a:schemeClr val="dk1"/>
              </a:buClr>
              <a:buSzPts val="2000"/>
              <a:buFont typeface="Arial"/>
              <a:buChar char="•"/>
            </a:pPr>
            <a:r>
              <a:rPr lang="pt-BR" dirty="0"/>
              <a:t>Nosso cubo está centralizado na origem (0,0,0)</a:t>
            </a:r>
            <a:endParaRPr dirty="0"/>
          </a:p>
          <a:p>
            <a:pPr marL="198899" lvl="0" indent="-198899" algn="l" rtl="0">
              <a:spcBef>
                <a:spcPts val="400"/>
              </a:spcBef>
              <a:spcAft>
                <a:spcPts val="0"/>
              </a:spcAft>
              <a:buClr>
                <a:schemeClr val="dk1"/>
              </a:buClr>
              <a:buSzPts val="2000"/>
              <a:buFont typeface="Arial"/>
              <a:buChar char="•"/>
            </a:pPr>
            <a:r>
              <a:rPr lang="pt-BR" dirty="0"/>
              <a:t>Tem dimensões 2 </a:t>
            </a:r>
            <a:r>
              <a:rPr lang="pt-BR" dirty="0" err="1"/>
              <a:t>x</a:t>
            </a:r>
            <a:r>
              <a:rPr lang="pt-BR" dirty="0"/>
              <a:t> 2 </a:t>
            </a:r>
            <a:r>
              <a:rPr lang="pt-BR" dirty="0" err="1"/>
              <a:t>x</a:t>
            </a:r>
            <a:r>
              <a:rPr lang="pt-BR" dirty="0"/>
              <a:t> 2 (a unidade não é relevante agora)</a:t>
            </a:r>
            <a:endParaRPr dirty="0"/>
          </a:p>
          <a:p>
            <a:pPr marL="198899" lvl="0" indent="-198899" algn="l" rtl="0">
              <a:spcBef>
                <a:spcPts val="400"/>
              </a:spcBef>
              <a:spcAft>
                <a:spcPts val="0"/>
              </a:spcAft>
              <a:buSzPts val="2000"/>
              <a:buChar char="•"/>
            </a:pPr>
            <a:r>
              <a:rPr lang="pt-BR" dirty="0"/>
              <a:t>Câmera está posicionada no ponto: </a:t>
            </a:r>
            <a:r>
              <a:rPr lang="pt-BR" dirty="0" err="1"/>
              <a:t>c</a:t>
            </a:r>
            <a:r>
              <a:rPr lang="pt-BR" dirty="0"/>
              <a:t> = (2,3,5)</a:t>
            </a:r>
            <a:endParaRPr dirty="0"/>
          </a:p>
          <a:p>
            <a:pPr marL="0" lvl="0" indent="0" algn="l" rtl="0">
              <a:spcBef>
                <a:spcPts val="1480"/>
              </a:spcBef>
              <a:spcAft>
                <a:spcPts val="0"/>
              </a:spcAft>
              <a:buClr>
                <a:schemeClr val="dk1"/>
              </a:buClr>
              <a:buSzPts val="2000"/>
              <a:buNone/>
            </a:pPr>
            <a:r>
              <a:rPr lang="pt-BR" b="1" dirty="0"/>
              <a:t>Questão:</a:t>
            </a:r>
            <a:endParaRPr dirty="0"/>
          </a:p>
          <a:p>
            <a:pPr marL="0" lvl="0" indent="0" algn="l" rtl="0">
              <a:spcBef>
                <a:spcPts val="400"/>
              </a:spcBef>
              <a:spcAft>
                <a:spcPts val="0"/>
              </a:spcAft>
              <a:buClr>
                <a:schemeClr val="dk1"/>
              </a:buClr>
              <a:buSzPts val="2000"/>
              <a:buFont typeface="Verdana"/>
              <a:buNone/>
            </a:pPr>
            <a:r>
              <a:rPr lang="pt-BR" dirty="0"/>
              <a:t>Quais são as coordenadas dos vértices do cubo?</a:t>
            </a:r>
            <a:endParaRPr dirty="0"/>
          </a:p>
          <a:p>
            <a:pPr marL="0" lvl="0" indent="0" algn="l" rtl="0">
              <a:lnSpc>
                <a:spcPct val="115000"/>
              </a:lnSpc>
              <a:spcBef>
                <a:spcPts val="360"/>
              </a:spcBef>
              <a:spcAft>
                <a:spcPts val="0"/>
              </a:spcAft>
              <a:buClr>
                <a:schemeClr val="dk1"/>
              </a:buClr>
              <a:buSzPts val="1800"/>
              <a:buFont typeface="Verdana"/>
              <a:buNone/>
            </a:pPr>
            <a:r>
              <a:rPr lang="pt-BR" sz="1800" dirty="0"/>
              <a:t>	A:(1,1,1) 	  E:(1,1,-1) </a:t>
            </a:r>
            <a:br>
              <a:rPr lang="pt-BR" dirty="0"/>
            </a:br>
            <a:r>
              <a:rPr lang="pt-BR" sz="1800" dirty="0"/>
              <a:t>	</a:t>
            </a:r>
            <a:r>
              <a:rPr lang="pt-BR" sz="1800" dirty="0" err="1"/>
              <a:t>B</a:t>
            </a:r>
            <a:r>
              <a:rPr lang="pt-BR" sz="1800" dirty="0"/>
              <a:t>:(-1,1,1) 	  </a:t>
            </a:r>
            <a:r>
              <a:rPr lang="pt-BR" sz="1800" dirty="0" err="1"/>
              <a:t>F</a:t>
            </a:r>
            <a:r>
              <a:rPr lang="pt-BR" sz="1800" dirty="0"/>
              <a:t>:(-1,1,-1) </a:t>
            </a:r>
            <a:br>
              <a:rPr lang="pt-BR" dirty="0"/>
            </a:br>
            <a:r>
              <a:rPr lang="pt-BR" sz="1800" dirty="0"/>
              <a:t>	C:(1,-1,1) 	  </a:t>
            </a:r>
            <a:r>
              <a:rPr lang="pt-BR" sz="1800" dirty="0" err="1"/>
              <a:t>G</a:t>
            </a:r>
            <a:r>
              <a:rPr lang="pt-BR" sz="1800" dirty="0"/>
              <a:t>:(1,-1,-1) </a:t>
            </a:r>
            <a:br>
              <a:rPr lang="pt-BR" dirty="0"/>
            </a:br>
            <a:r>
              <a:rPr lang="pt-BR" sz="1800" dirty="0"/>
              <a:t>	</a:t>
            </a:r>
            <a:r>
              <a:rPr lang="pt-BR" sz="1800" dirty="0" err="1"/>
              <a:t>D</a:t>
            </a:r>
            <a:r>
              <a:rPr lang="pt-BR" sz="1800" dirty="0"/>
              <a:t>: (-1,-1,1)  	  H: (-1,-1,-1)</a:t>
            </a:r>
            <a:endParaRPr dirty="0"/>
          </a:p>
          <a:p>
            <a:pPr marL="0" lvl="0" indent="0" algn="l" rtl="0">
              <a:spcBef>
                <a:spcPts val="1480"/>
              </a:spcBef>
              <a:spcAft>
                <a:spcPts val="0"/>
              </a:spcAft>
              <a:buClr>
                <a:schemeClr val="dk1"/>
              </a:buClr>
              <a:buSzPts val="2000"/>
              <a:buNone/>
            </a:pPr>
            <a:r>
              <a:rPr lang="pt-BR" b="1" dirty="0"/>
              <a:t>Questão:</a:t>
            </a:r>
            <a:endParaRPr dirty="0"/>
          </a:p>
          <a:p>
            <a:pPr marL="0" lvl="0" indent="0" algn="l" rtl="0">
              <a:spcBef>
                <a:spcPts val="400"/>
              </a:spcBef>
              <a:spcAft>
                <a:spcPts val="0"/>
              </a:spcAft>
              <a:buClr>
                <a:schemeClr val="dk1"/>
              </a:buClr>
              <a:buSzPts val="2000"/>
              <a:buFont typeface="Verdana"/>
              <a:buNone/>
            </a:pPr>
            <a:r>
              <a:rPr lang="pt-BR" dirty="0"/>
              <a:t>Como são as bordas desse cubo?</a:t>
            </a:r>
            <a:endParaRPr dirty="0"/>
          </a:p>
          <a:p>
            <a:pPr marL="0" lvl="0" indent="0" algn="l" rtl="0">
              <a:spcBef>
                <a:spcPts val="360"/>
              </a:spcBef>
              <a:spcAft>
                <a:spcPts val="0"/>
              </a:spcAft>
              <a:buClr>
                <a:schemeClr val="dk1"/>
              </a:buClr>
              <a:buSzPts val="1800"/>
              <a:buFont typeface="Verdana"/>
              <a:buNone/>
            </a:pPr>
            <a:r>
              <a:rPr lang="pt-BR" sz="1800" dirty="0"/>
              <a:t>	AB, CD, EF, GH, AC, BD, EG, FH, AE, CG, BF, DH </a:t>
            </a:r>
            <a:endParaRPr dirty="0"/>
          </a:p>
        </p:txBody>
      </p:sp>
      <p:sp>
        <p:nvSpPr>
          <p:cNvPr id="367" name="Google Shape;367;p41"/>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Desenhando o Cubo</a:t>
            </a:r>
            <a:endParaRPr/>
          </a:p>
        </p:txBody>
      </p:sp>
      <p:sp>
        <p:nvSpPr>
          <p:cNvPr id="373" name="Google Shape;373;p42"/>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Temos uma descrição do Cubo:</a:t>
            </a:r>
            <a:endParaRPr dirty="0"/>
          </a:p>
          <a:p>
            <a:pPr marL="198899" lvl="0" indent="-71899" algn="l" rtl="0">
              <a:spcBef>
                <a:spcPts val="400"/>
              </a:spcBef>
              <a:spcAft>
                <a:spcPts val="0"/>
              </a:spcAft>
              <a:buClr>
                <a:schemeClr val="dk1"/>
              </a:buClr>
              <a:buSzPts val="2000"/>
              <a:buFont typeface="Arial"/>
              <a:buNone/>
            </a:pPr>
            <a:endParaRPr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0" lvl="0" indent="0" algn="l" rtl="0">
              <a:spcBef>
                <a:spcPts val="1480"/>
              </a:spcBef>
              <a:spcAft>
                <a:spcPts val="0"/>
              </a:spcAft>
              <a:buClr>
                <a:schemeClr val="dk1"/>
              </a:buClr>
              <a:buSzPts val="2000"/>
              <a:buNone/>
            </a:pPr>
            <a:r>
              <a:rPr lang="pt-BR" b="1" dirty="0"/>
              <a:t>De que forma desenhar esse cubo como uma imagem 2D:</a:t>
            </a:r>
            <a:endParaRPr dirty="0"/>
          </a:p>
          <a:p>
            <a:pPr marL="198899" lvl="0" indent="-198899" algn="l" rtl="0">
              <a:spcBef>
                <a:spcPts val="400"/>
              </a:spcBef>
              <a:spcAft>
                <a:spcPts val="0"/>
              </a:spcAft>
              <a:buClr>
                <a:schemeClr val="dk1"/>
              </a:buClr>
              <a:buSzPts val="2000"/>
              <a:buFont typeface="Arial"/>
              <a:buChar char="•"/>
            </a:pPr>
            <a:r>
              <a:rPr lang="pt-BR" dirty="0"/>
              <a:t>Projetar os vértices 3D como pontos em um plano 2D.</a:t>
            </a:r>
            <a:endParaRPr dirty="0"/>
          </a:p>
          <a:p>
            <a:pPr marL="198899" lvl="0" indent="-198899" algn="l" rtl="0">
              <a:spcBef>
                <a:spcPts val="400"/>
              </a:spcBef>
              <a:spcAft>
                <a:spcPts val="0"/>
              </a:spcAft>
              <a:buClr>
                <a:schemeClr val="dk1"/>
              </a:buClr>
              <a:buSzPts val="2000"/>
              <a:buFont typeface="Arial"/>
              <a:buChar char="•"/>
            </a:pPr>
            <a:r>
              <a:rPr lang="pt-BR" dirty="0"/>
              <a:t>Conectar os pontos 2D com linhas retas.</a:t>
            </a:r>
            <a:endParaRPr dirty="0"/>
          </a:p>
        </p:txBody>
      </p:sp>
      <p:sp>
        <p:nvSpPr>
          <p:cNvPr id="374" name="Google Shape;374;p4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39</a:t>
            </a:fld>
            <a:endParaRPr/>
          </a:p>
        </p:txBody>
      </p:sp>
      <p:sp>
        <p:nvSpPr>
          <p:cNvPr id="375" name="Google Shape;375;p42"/>
          <p:cNvSpPr/>
          <p:nvPr/>
        </p:nvSpPr>
        <p:spPr>
          <a:xfrm>
            <a:off x="914400" y="1268493"/>
            <a:ext cx="4160520" cy="273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dirty="0">
                <a:solidFill>
                  <a:schemeClr val="dk1"/>
                </a:solidFill>
                <a:latin typeface="Arial"/>
                <a:ea typeface="Arial"/>
                <a:cs typeface="Arial"/>
                <a:sym typeface="Arial"/>
              </a:rPr>
              <a:t>Vértices (VERTICES)</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A:(1,1,1) 	E:(1,1,-1) </a:t>
            </a:r>
            <a:endParaRPr dirty="0"/>
          </a:p>
          <a:p>
            <a:pPr marL="0" marR="0" lvl="0" indent="0" algn="l" rtl="0">
              <a:spcBef>
                <a:spcPts val="0"/>
              </a:spcBef>
              <a:spcAft>
                <a:spcPts val="0"/>
              </a:spcAft>
              <a:buNone/>
            </a:pPr>
            <a:r>
              <a:rPr lang="pt-BR" sz="1800" dirty="0" err="1">
                <a:solidFill>
                  <a:schemeClr val="dk1"/>
                </a:solidFill>
                <a:latin typeface="Arial"/>
                <a:ea typeface="Arial"/>
                <a:cs typeface="Arial"/>
                <a:sym typeface="Arial"/>
              </a:rPr>
              <a:t>B</a:t>
            </a:r>
            <a:r>
              <a:rPr lang="pt-BR" sz="1800" dirty="0">
                <a:solidFill>
                  <a:schemeClr val="dk1"/>
                </a:solidFill>
                <a:latin typeface="Arial"/>
                <a:ea typeface="Arial"/>
                <a:cs typeface="Arial"/>
                <a:sym typeface="Arial"/>
              </a:rPr>
              <a:t>:(-1,1,1) 	</a:t>
            </a:r>
            <a:r>
              <a:rPr lang="pt-BR" sz="1800" dirty="0" err="1">
                <a:solidFill>
                  <a:schemeClr val="dk1"/>
                </a:solidFill>
                <a:latin typeface="Arial"/>
                <a:ea typeface="Arial"/>
                <a:cs typeface="Arial"/>
                <a:sym typeface="Arial"/>
              </a:rPr>
              <a:t>F</a:t>
            </a:r>
            <a:r>
              <a:rPr lang="pt-BR" sz="1800" dirty="0">
                <a:solidFill>
                  <a:schemeClr val="dk1"/>
                </a:solidFill>
                <a:latin typeface="Arial"/>
                <a:ea typeface="Arial"/>
                <a:cs typeface="Arial"/>
                <a:sym typeface="Arial"/>
              </a:rPr>
              <a:t>:(-1,1,-1)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C:(1,-1,1) 	</a:t>
            </a:r>
            <a:r>
              <a:rPr lang="pt-BR" sz="1800" dirty="0" err="1">
                <a:solidFill>
                  <a:schemeClr val="dk1"/>
                </a:solidFill>
                <a:latin typeface="Arial"/>
                <a:ea typeface="Arial"/>
                <a:cs typeface="Arial"/>
                <a:sym typeface="Arial"/>
              </a:rPr>
              <a:t>G</a:t>
            </a:r>
            <a:r>
              <a:rPr lang="pt-BR" sz="1800" dirty="0">
                <a:solidFill>
                  <a:schemeClr val="dk1"/>
                </a:solidFill>
                <a:latin typeface="Arial"/>
                <a:ea typeface="Arial"/>
                <a:cs typeface="Arial"/>
                <a:sym typeface="Arial"/>
              </a:rPr>
              <a:t>:(1,-1,-1) </a:t>
            </a:r>
            <a:endParaRPr dirty="0"/>
          </a:p>
          <a:p>
            <a:pPr marL="0" marR="0" lvl="0" indent="0" algn="l" rtl="0">
              <a:spcBef>
                <a:spcPts val="0"/>
              </a:spcBef>
              <a:spcAft>
                <a:spcPts val="0"/>
              </a:spcAft>
              <a:buNone/>
            </a:pPr>
            <a:r>
              <a:rPr lang="pt-BR" sz="1800" dirty="0" err="1">
                <a:solidFill>
                  <a:schemeClr val="dk1"/>
                </a:solidFill>
                <a:latin typeface="Arial"/>
                <a:ea typeface="Arial"/>
                <a:cs typeface="Arial"/>
                <a:sym typeface="Arial"/>
              </a:rPr>
              <a:t>D</a:t>
            </a:r>
            <a:r>
              <a:rPr lang="pt-BR" sz="1800" dirty="0">
                <a:solidFill>
                  <a:schemeClr val="dk1"/>
                </a:solidFill>
                <a:latin typeface="Arial"/>
                <a:ea typeface="Arial"/>
                <a:cs typeface="Arial"/>
                <a:sym typeface="Arial"/>
              </a:rPr>
              <a:t>: (-1,-1,1)	H: (-1,-1,-1)</a:t>
            </a:r>
            <a:br>
              <a:rPr lang="pt-BR" sz="1800" dirty="0">
                <a:solidFill>
                  <a:schemeClr val="dk1"/>
                </a:solidFill>
                <a:latin typeface="Arial"/>
                <a:ea typeface="Arial"/>
                <a:cs typeface="Arial"/>
                <a:sym typeface="Arial"/>
              </a:rPr>
            </a:br>
            <a:endParaRPr sz="1800" dirty="0">
              <a:solidFill>
                <a:schemeClr val="dk1"/>
              </a:solidFill>
              <a:latin typeface="Arial"/>
              <a:ea typeface="Arial"/>
              <a:cs typeface="Arial"/>
              <a:sym typeface="Arial"/>
            </a:endParaRPr>
          </a:p>
        </p:txBody>
      </p:sp>
      <p:sp>
        <p:nvSpPr>
          <p:cNvPr id="376" name="Google Shape;376;p42"/>
          <p:cNvSpPr/>
          <p:nvPr/>
        </p:nvSpPr>
        <p:spPr>
          <a:xfrm>
            <a:off x="5500126" y="1268493"/>
            <a:ext cx="2893416"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dirty="0">
                <a:solidFill>
                  <a:schemeClr val="dk1"/>
                </a:solidFill>
                <a:latin typeface="Arial"/>
                <a:ea typeface="Arial"/>
                <a:cs typeface="Arial"/>
                <a:sym typeface="Arial"/>
              </a:rPr>
              <a:t>Bordas (EDGES)</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AB, CD, EF, GH,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AC, BD, EG, FH,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AE, CG, BF, DH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Horário de Atendimento</a:t>
            </a:r>
            <a:endParaRPr/>
          </a:p>
        </p:txBody>
      </p:sp>
      <p:sp>
        <p:nvSpPr>
          <p:cNvPr id="44" name="Google Shape;44;p6"/>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Segundas-feiras das 8:15 as 9:45</a:t>
            </a:r>
          </a:p>
          <a:p>
            <a:pPr marL="0" lvl="0" indent="0" algn="l" rtl="0">
              <a:spcBef>
                <a:spcPts val="0"/>
              </a:spcBef>
              <a:spcAft>
                <a:spcPts val="0"/>
              </a:spcAft>
              <a:buClr>
                <a:schemeClr val="dk1"/>
              </a:buClr>
              <a:buSzPts val="2000"/>
              <a:buFont typeface="Verdana"/>
              <a:buNone/>
            </a:pPr>
            <a:r>
              <a:rPr lang="pt-BR" dirty="0"/>
              <a:t>Laboratório de Realidade Virtual</a:t>
            </a:r>
            <a:endParaRPr dirty="0"/>
          </a:p>
          <a:p>
            <a:pPr marL="0" lvl="0" indent="0" algn="l" rtl="0">
              <a:spcBef>
                <a:spcPts val="0"/>
              </a:spcBef>
              <a:spcAft>
                <a:spcPts val="0"/>
              </a:spcAft>
              <a:buClr>
                <a:schemeClr val="dk1"/>
              </a:buClr>
              <a:buSzPts val="2000"/>
              <a:buFont typeface="Verdana"/>
              <a:buNone/>
            </a:pPr>
            <a:endParaRPr dirty="0"/>
          </a:p>
        </p:txBody>
      </p:sp>
      <p:sp>
        <p:nvSpPr>
          <p:cNvPr id="45" name="Google Shape;45;p6"/>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body" idx="1"/>
          </p:nvPr>
        </p:nvSpPr>
        <p:spPr>
          <a:xfrm>
            <a:off x="390550" y="838975"/>
            <a:ext cx="8428200" cy="465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Onde exatamente um ponto p=(x,y,z) vai aparecer na imagem?</a:t>
            </a:r>
            <a:endParaRPr/>
          </a:p>
          <a:p>
            <a:pPr marL="0" lvl="0" indent="0" algn="l" rtl="0">
              <a:spcBef>
                <a:spcPts val="400"/>
              </a:spcBef>
              <a:spcAft>
                <a:spcPts val="0"/>
              </a:spcAft>
              <a:buClr>
                <a:schemeClr val="dk1"/>
              </a:buClr>
              <a:buSzPts val="2000"/>
              <a:buFont typeface="Verdana"/>
              <a:buNone/>
            </a:pPr>
            <a:r>
              <a:rPr lang="pt-BR"/>
              <a:t>Vamos chamar o ponto na imagem como q=(u,v)</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Perceba a semelhança de triângulos:</a:t>
            </a:r>
            <a:endParaRPr/>
          </a:p>
          <a:p>
            <a:pPr marL="213750" lvl="0" indent="-213750" algn="l" rtl="0">
              <a:spcBef>
                <a:spcPts val="320"/>
              </a:spcBef>
              <a:spcAft>
                <a:spcPts val="0"/>
              </a:spcAft>
              <a:buClr>
                <a:schemeClr val="dk1"/>
              </a:buClr>
              <a:buSzPts val="1600"/>
              <a:buFont typeface="Arial"/>
              <a:buChar char="•"/>
            </a:pPr>
            <a:r>
              <a:rPr lang="pt-BR" sz="1600"/>
              <a:t>Assumindo a câmera ter um tamanho unitário (=1)</a:t>
            </a:r>
            <a:endParaRPr/>
          </a:p>
          <a:p>
            <a:pPr marL="213750" lvl="0" indent="-213750" algn="l" rtl="0">
              <a:spcBef>
                <a:spcPts val="320"/>
              </a:spcBef>
              <a:spcAft>
                <a:spcPts val="0"/>
              </a:spcAft>
              <a:buClr>
                <a:schemeClr val="dk1"/>
              </a:buClr>
              <a:buSzPts val="1600"/>
              <a:buFont typeface="Arial"/>
              <a:buChar char="•"/>
            </a:pPr>
            <a:r>
              <a:rPr lang="pt-BR" sz="1600"/>
              <a:t>Logo v/1 = y/z, assim o deslocamento vertical da imagem (v) é igual a y/z</a:t>
            </a:r>
            <a:endParaRPr sz="1600"/>
          </a:p>
          <a:p>
            <a:pPr marL="213750" lvl="0" indent="-213750" algn="l" rtl="0">
              <a:spcBef>
                <a:spcPts val="320"/>
              </a:spcBef>
              <a:spcAft>
                <a:spcPts val="0"/>
              </a:spcAft>
              <a:buClr>
                <a:schemeClr val="dk1"/>
              </a:buClr>
              <a:buSzPts val="1600"/>
              <a:buFont typeface="Arial"/>
              <a:buChar char="•"/>
            </a:pPr>
            <a:r>
              <a:rPr lang="pt-BR" sz="1600"/>
              <a:t>Da mesma forma na horizontal (u) a coordenada vale x/z</a:t>
            </a:r>
            <a:endParaRPr sz="1600"/>
          </a:p>
        </p:txBody>
      </p:sp>
      <p:pic>
        <p:nvPicPr>
          <p:cNvPr id="383" name="Google Shape;383;p43"/>
          <p:cNvPicPr preferRelativeResize="0"/>
          <p:nvPr/>
        </p:nvPicPr>
        <p:blipFill>
          <a:blip r:embed="rId3">
            <a:alphaModFix/>
          </a:blip>
          <a:stretch>
            <a:fillRect/>
          </a:stretch>
        </p:blipFill>
        <p:spPr>
          <a:xfrm>
            <a:off x="795675" y="1535373"/>
            <a:ext cx="7376701" cy="2553751"/>
          </a:xfrm>
          <a:prstGeom prst="rect">
            <a:avLst/>
          </a:prstGeom>
          <a:noFill/>
          <a:ln>
            <a:noFill/>
          </a:ln>
        </p:spPr>
      </p:pic>
      <p:pic>
        <p:nvPicPr>
          <p:cNvPr id="384" name="Google Shape;384;p43"/>
          <p:cNvPicPr preferRelativeResize="0"/>
          <p:nvPr/>
        </p:nvPicPr>
        <p:blipFill>
          <a:blip r:embed="rId4">
            <a:alphaModFix/>
          </a:blip>
          <a:stretch>
            <a:fillRect/>
          </a:stretch>
        </p:blipFill>
        <p:spPr>
          <a:xfrm>
            <a:off x="732975" y="1535375"/>
            <a:ext cx="7470075" cy="2618925"/>
          </a:xfrm>
          <a:prstGeom prst="rect">
            <a:avLst/>
          </a:prstGeom>
          <a:noFill/>
          <a:ln>
            <a:noFill/>
          </a:ln>
        </p:spPr>
      </p:pic>
      <p:sp>
        <p:nvSpPr>
          <p:cNvPr id="385" name="Google Shape;385;p4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 : Visão Lateral</a:t>
            </a:r>
            <a:endParaRPr/>
          </a:p>
        </p:txBody>
      </p:sp>
      <p:sp>
        <p:nvSpPr>
          <p:cNvPr id="386" name="Google Shape;386;p4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40</a:t>
            </a:fld>
            <a:endParaRPr/>
          </a:p>
        </p:txBody>
      </p:sp>
      <p:sp>
        <p:nvSpPr>
          <p:cNvPr id="387" name="Google Shape;387;p43"/>
          <p:cNvSpPr/>
          <p:nvPr/>
        </p:nvSpPr>
        <p:spPr>
          <a:xfrm rot="-5400000">
            <a:off x="970625" y="2143052"/>
            <a:ext cx="9894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800" b="1" i="0" u="none" strike="noStrike" cap="none">
                <a:solidFill>
                  <a:schemeClr val="dk1"/>
                </a:solidFill>
                <a:latin typeface="Arial"/>
                <a:ea typeface="Arial"/>
                <a:cs typeface="Arial"/>
                <a:sym typeface="Arial"/>
              </a:rPr>
              <a:t>Imagem</a:t>
            </a:r>
            <a:r>
              <a:rPr lang="pt-BR" sz="1600" b="1" i="0" u="none" strike="noStrike" cap="none">
                <a:solidFill>
                  <a:schemeClr val="dk1"/>
                </a:solidFill>
                <a:latin typeface="Arial"/>
                <a:ea typeface="Arial"/>
                <a:cs typeface="Arial"/>
                <a:sym typeface="Arial"/>
              </a:rPr>
              <a:t> </a:t>
            </a:r>
            <a:endParaRPr/>
          </a:p>
        </p:txBody>
      </p:sp>
      <p:sp>
        <p:nvSpPr>
          <p:cNvPr id="388" name="Google Shape;388;p43"/>
          <p:cNvSpPr/>
          <p:nvPr/>
        </p:nvSpPr>
        <p:spPr>
          <a:xfrm>
            <a:off x="6915323" y="3280665"/>
            <a:ext cx="1190100" cy="29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900" b="1" i="0" u="none" strike="noStrike" cap="none">
                <a:solidFill>
                  <a:schemeClr val="dk1"/>
                </a:solidFill>
                <a:highlight>
                  <a:srgbClr val="FFFFFF"/>
                </a:highlight>
                <a:latin typeface="Arial"/>
                <a:ea typeface="Arial"/>
                <a:cs typeface="Arial"/>
                <a:sym typeface="Arial"/>
              </a:rPr>
              <a:t>Objeto 3D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body" idx="1"/>
          </p:nvPr>
        </p:nvSpPr>
        <p:spPr>
          <a:xfrm>
            <a:off x="390550" y="838975"/>
            <a:ext cx="8428200" cy="465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 ponto p=(x,y,z) projetado em q=(u,v)</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213749" lvl="0" indent="-213749" algn="l" rtl="0">
              <a:spcBef>
                <a:spcPts val="320"/>
              </a:spcBef>
              <a:spcAft>
                <a:spcPts val="0"/>
              </a:spcAft>
              <a:buClr>
                <a:schemeClr val="dk1"/>
              </a:buClr>
              <a:buSzPts val="1600"/>
              <a:buFont typeface="Arial"/>
              <a:buChar char="•"/>
            </a:pPr>
            <a:r>
              <a:rPr lang="pt-BR" sz="1600"/>
              <a:t>Deslocamento vertical da imagem (v) é igual a y/z</a:t>
            </a:r>
            <a:endParaRPr sz="1600"/>
          </a:p>
          <a:p>
            <a:pPr marL="213749" lvl="0" indent="-213749" algn="l" rtl="0">
              <a:spcBef>
                <a:spcPts val="320"/>
              </a:spcBef>
              <a:spcAft>
                <a:spcPts val="0"/>
              </a:spcAft>
              <a:buClr>
                <a:schemeClr val="dk1"/>
              </a:buClr>
              <a:buSzPts val="1600"/>
              <a:buFont typeface="Arial"/>
              <a:buChar char="•"/>
            </a:pPr>
            <a:r>
              <a:rPr lang="pt-BR" sz="1600"/>
              <a:t>Deslocamento horizontal (u) é igual a x/z</a:t>
            </a:r>
            <a:endParaRPr sz="1600"/>
          </a:p>
        </p:txBody>
      </p:sp>
      <p:pic>
        <p:nvPicPr>
          <p:cNvPr id="395" name="Google Shape;395;p44"/>
          <p:cNvPicPr preferRelativeResize="0"/>
          <p:nvPr/>
        </p:nvPicPr>
        <p:blipFill>
          <a:blip r:embed="rId3">
            <a:alphaModFix/>
          </a:blip>
          <a:stretch>
            <a:fillRect/>
          </a:stretch>
        </p:blipFill>
        <p:spPr>
          <a:xfrm>
            <a:off x="585500" y="1069750"/>
            <a:ext cx="7376302" cy="3835800"/>
          </a:xfrm>
          <a:prstGeom prst="rect">
            <a:avLst/>
          </a:prstGeom>
          <a:noFill/>
          <a:ln>
            <a:noFill/>
          </a:ln>
        </p:spPr>
      </p:pic>
      <p:sp>
        <p:nvSpPr>
          <p:cNvPr id="396" name="Google Shape;396;p4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 : Visão 3D</a:t>
            </a:r>
            <a:endParaRPr/>
          </a:p>
        </p:txBody>
      </p:sp>
      <p:sp>
        <p:nvSpPr>
          <p:cNvPr id="397" name="Google Shape;397;p44"/>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41</a:t>
            </a:fld>
            <a:endParaRPr/>
          </a:p>
        </p:txBody>
      </p:sp>
      <p:sp>
        <p:nvSpPr>
          <p:cNvPr id="398" name="Google Shape;398;p44"/>
          <p:cNvSpPr/>
          <p:nvPr/>
        </p:nvSpPr>
        <p:spPr>
          <a:xfrm>
            <a:off x="902775" y="3151952"/>
            <a:ext cx="9894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800" b="1" i="0" u="none" strike="noStrike" cap="none">
                <a:solidFill>
                  <a:schemeClr val="dk1"/>
                </a:solidFill>
                <a:latin typeface="Arial"/>
                <a:ea typeface="Arial"/>
                <a:cs typeface="Arial"/>
                <a:sym typeface="Arial"/>
              </a:rPr>
              <a:t>Imagem</a:t>
            </a:r>
            <a:r>
              <a:rPr lang="pt-BR" sz="1600" b="1" i="0" u="none" strike="noStrike" cap="none">
                <a:solidFill>
                  <a:schemeClr val="dk1"/>
                </a:solidFill>
                <a:latin typeface="Arial"/>
                <a:ea typeface="Arial"/>
                <a:cs typeface="Arial"/>
                <a:sym typeface="Arial"/>
              </a:rPr>
              <a:t> </a:t>
            </a:r>
            <a:endParaRPr/>
          </a:p>
        </p:txBody>
      </p:sp>
      <p:sp>
        <p:nvSpPr>
          <p:cNvPr id="399" name="Google Shape;399;p44"/>
          <p:cNvSpPr/>
          <p:nvPr/>
        </p:nvSpPr>
        <p:spPr>
          <a:xfrm>
            <a:off x="6515723" y="3021465"/>
            <a:ext cx="1190100" cy="29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900" b="1" i="0" u="none" strike="noStrike" cap="none">
                <a:solidFill>
                  <a:schemeClr val="dk1"/>
                </a:solidFill>
                <a:highlight>
                  <a:srgbClr val="FFFFFF"/>
                </a:highlight>
                <a:latin typeface="Arial"/>
                <a:ea typeface="Arial"/>
                <a:cs typeface="Arial"/>
                <a:sym typeface="Arial"/>
              </a:rPr>
              <a:t>Objeto 3D   </a:t>
            </a:r>
            <a:endParaRPr/>
          </a:p>
        </p:txBody>
      </p:sp>
      <p:cxnSp>
        <p:nvCxnSpPr>
          <p:cNvPr id="400" name="Google Shape;400;p44"/>
          <p:cNvCxnSpPr/>
          <p:nvPr/>
        </p:nvCxnSpPr>
        <p:spPr>
          <a:xfrm rot="10800000" flipH="1">
            <a:off x="2405100" y="3428850"/>
            <a:ext cx="15000" cy="429000"/>
          </a:xfrm>
          <a:prstGeom prst="straightConnector1">
            <a:avLst/>
          </a:prstGeom>
          <a:noFill/>
          <a:ln w="19050" cap="flat" cmpd="sng">
            <a:solidFill>
              <a:schemeClr val="dk1"/>
            </a:solidFill>
            <a:prstDash val="solid"/>
            <a:round/>
            <a:headEnd type="none" w="med" len="med"/>
            <a:tailEnd type="triangle" w="med" len="med"/>
          </a:ln>
        </p:spPr>
      </p:cxnSp>
      <p:sp>
        <p:nvSpPr>
          <p:cNvPr id="401" name="Google Shape;401;p44"/>
          <p:cNvSpPr txBox="1"/>
          <p:nvPr/>
        </p:nvSpPr>
        <p:spPr>
          <a:xfrm>
            <a:off x="2327386" y="3792380"/>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u</a:t>
            </a:r>
            <a:endParaRPr sz="1700" b="1"/>
          </a:p>
        </p:txBody>
      </p:sp>
      <p:cxnSp>
        <p:nvCxnSpPr>
          <p:cNvPr id="402" name="Google Shape;402;p44"/>
          <p:cNvCxnSpPr/>
          <p:nvPr/>
        </p:nvCxnSpPr>
        <p:spPr>
          <a:xfrm>
            <a:off x="2397575" y="3860275"/>
            <a:ext cx="286500" cy="165900"/>
          </a:xfrm>
          <a:prstGeom prst="straightConnector1">
            <a:avLst/>
          </a:prstGeom>
          <a:noFill/>
          <a:ln w="19050" cap="flat" cmpd="sng">
            <a:solidFill>
              <a:schemeClr val="dk1"/>
            </a:solidFill>
            <a:prstDash val="solid"/>
            <a:round/>
            <a:headEnd type="none" w="med" len="med"/>
            <a:tailEnd type="triangle" w="med" len="med"/>
          </a:ln>
        </p:spPr>
      </p:cxnSp>
      <p:sp>
        <p:nvSpPr>
          <p:cNvPr id="403" name="Google Shape;403;p44"/>
          <p:cNvSpPr txBox="1"/>
          <p:nvPr/>
        </p:nvSpPr>
        <p:spPr>
          <a:xfrm>
            <a:off x="2163127" y="342015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v</a:t>
            </a:r>
            <a:endParaRPr sz="1700" b="1"/>
          </a:p>
        </p:txBody>
      </p:sp>
      <p:sp>
        <p:nvSpPr>
          <p:cNvPr id="404" name="Google Shape;404;p44"/>
          <p:cNvSpPr txBox="1"/>
          <p:nvPr/>
        </p:nvSpPr>
        <p:spPr>
          <a:xfrm>
            <a:off x="5912702" y="144320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p</a:t>
            </a:r>
            <a:endParaRPr sz="1700" b="1"/>
          </a:p>
        </p:txBody>
      </p:sp>
      <p:sp>
        <p:nvSpPr>
          <p:cNvPr id="405" name="Google Shape;405;p44"/>
          <p:cNvSpPr/>
          <p:nvPr/>
        </p:nvSpPr>
        <p:spPr>
          <a:xfrm>
            <a:off x="5669760" y="1274185"/>
            <a:ext cx="128100" cy="1206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2419385" y="4344410"/>
            <a:ext cx="128100" cy="1206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txBox="1"/>
          <p:nvPr/>
        </p:nvSpPr>
        <p:spPr>
          <a:xfrm>
            <a:off x="1926302" y="427655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q</a:t>
            </a:r>
            <a:endParaRPr sz="1700" b="1"/>
          </a:p>
        </p:txBody>
      </p:sp>
      <p:cxnSp>
        <p:nvCxnSpPr>
          <p:cNvPr id="408" name="Google Shape;408;p44"/>
          <p:cNvCxnSpPr>
            <a:stCxn id="404" idx="1"/>
            <a:endCxn id="405" idx="4"/>
          </p:cNvCxnSpPr>
          <p:nvPr/>
        </p:nvCxnSpPr>
        <p:spPr>
          <a:xfrm rot="10800000">
            <a:off x="5733902" y="1394905"/>
            <a:ext cx="178800" cy="271500"/>
          </a:xfrm>
          <a:prstGeom prst="curvedConnector2">
            <a:avLst/>
          </a:prstGeom>
          <a:noFill/>
          <a:ln w="9525" cap="flat" cmpd="sng">
            <a:solidFill>
              <a:schemeClr val="dk1"/>
            </a:solidFill>
            <a:prstDash val="solid"/>
            <a:round/>
            <a:headEnd type="none" w="med" len="med"/>
            <a:tailEnd type="stealth" w="med" len="med"/>
          </a:ln>
        </p:spPr>
      </p:cxnSp>
      <p:cxnSp>
        <p:nvCxnSpPr>
          <p:cNvPr id="409" name="Google Shape;409;p44"/>
          <p:cNvCxnSpPr/>
          <p:nvPr/>
        </p:nvCxnSpPr>
        <p:spPr>
          <a:xfrm rot="10800000" flipH="1">
            <a:off x="2171400" y="4403075"/>
            <a:ext cx="248700" cy="105600"/>
          </a:xfrm>
          <a:prstGeom prst="curvedConnector3">
            <a:avLst>
              <a:gd name="adj1" fmla="val 50000"/>
            </a:avLst>
          </a:prstGeom>
          <a:noFill/>
          <a:ln w="9525" cap="flat" cmpd="sng">
            <a:solidFill>
              <a:schemeClr val="dk1"/>
            </a:solidFill>
            <a:prstDash val="solid"/>
            <a:round/>
            <a:headEnd type="none" w="med" len="med"/>
            <a:tailEnd type="stealth"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1: DESENHANDO UM CUBO</a:t>
            </a:r>
            <a:endParaRPr/>
          </a:p>
        </p:txBody>
      </p:sp>
      <p:sp>
        <p:nvSpPr>
          <p:cNvPr id="351" name="Google Shape;351;p3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 no site da disciplina.</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Crie uma cópia para você e 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40 minutos? </a:t>
            </a:r>
            <a:endParaRPr dirty="0"/>
          </a:p>
        </p:txBody>
      </p:sp>
      <p:sp>
        <p:nvSpPr>
          <p:cNvPr id="352" name="Google Shape;352;p39"/>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42</a:t>
            </a:fld>
            <a:endParaRPr/>
          </a:p>
        </p:txBody>
      </p:sp>
    </p:spTree>
    <p:extLst>
      <p:ext uri="{BB962C8B-B14F-4D97-AF65-F5344CB8AC3E}">
        <p14:creationId xmlns:p14="http://schemas.microsoft.com/office/powerpoint/2010/main" val="396076890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Resultado Esperado</a:t>
            </a:r>
            <a:endParaRPr/>
          </a:p>
        </p:txBody>
      </p:sp>
      <p:sp>
        <p:nvSpPr>
          <p:cNvPr id="416" name="Google Shape;416;p45"/>
          <p:cNvSpPr txBox="1">
            <a:spLocks noGrp="1"/>
          </p:cNvSpPr>
          <p:nvPr>
            <p:ph type="body" idx="1"/>
          </p:nvPr>
        </p:nvSpPr>
        <p:spPr>
          <a:xfrm>
            <a:off x="5051525" y="1364675"/>
            <a:ext cx="3767400" cy="3857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Coordenadas:</a:t>
            </a:r>
            <a:endParaRPr/>
          </a:p>
          <a:p>
            <a:pPr marL="360000" lvl="0" indent="0" algn="l" rtl="0">
              <a:spcBef>
                <a:spcPts val="320"/>
              </a:spcBef>
              <a:spcAft>
                <a:spcPts val="0"/>
              </a:spcAft>
              <a:buClr>
                <a:schemeClr val="dk1"/>
              </a:buClr>
              <a:buSzPts val="1600"/>
              <a:buFont typeface="Verdana"/>
              <a:buNone/>
            </a:pPr>
            <a:r>
              <a:rPr lang="pt-BR" sz="1900"/>
              <a:t>A': (1/2, 1/4)</a:t>
            </a:r>
            <a:endParaRPr sz="1900"/>
          </a:p>
          <a:p>
            <a:pPr marL="360000" lvl="0" indent="0" algn="l" rtl="0">
              <a:spcBef>
                <a:spcPts val="320"/>
              </a:spcBef>
              <a:spcAft>
                <a:spcPts val="0"/>
              </a:spcAft>
              <a:buClr>
                <a:schemeClr val="dk1"/>
              </a:buClr>
              <a:buSzPts val="1600"/>
              <a:buFont typeface="Verdana"/>
              <a:buNone/>
            </a:pPr>
            <a:r>
              <a:rPr lang="pt-BR" sz="1900"/>
              <a:t>B': (1/3, 1/6)</a:t>
            </a:r>
            <a:endParaRPr sz="1900"/>
          </a:p>
          <a:p>
            <a:pPr marL="360000" lvl="0" indent="0" algn="l" rtl="0">
              <a:spcBef>
                <a:spcPts val="320"/>
              </a:spcBef>
              <a:spcAft>
                <a:spcPts val="0"/>
              </a:spcAft>
              <a:buClr>
                <a:schemeClr val="dk1"/>
              </a:buClr>
              <a:buSzPts val="1600"/>
              <a:buFont typeface="Verdana"/>
              <a:buNone/>
            </a:pPr>
            <a:r>
              <a:rPr lang="pt-BR" sz="1900"/>
              <a:t>C': (2/3, 1/6)</a:t>
            </a:r>
            <a:endParaRPr sz="1900"/>
          </a:p>
          <a:p>
            <a:pPr marL="360000" lvl="0" indent="0" algn="l" rtl="0">
              <a:spcBef>
                <a:spcPts val="320"/>
              </a:spcBef>
              <a:spcAft>
                <a:spcPts val="0"/>
              </a:spcAft>
              <a:buClr>
                <a:schemeClr val="dk1"/>
              </a:buClr>
              <a:buSzPts val="1600"/>
              <a:buFont typeface="Verdana"/>
              <a:buNone/>
            </a:pPr>
            <a:r>
              <a:rPr lang="pt-BR" sz="1900"/>
              <a:t>D': (   1, 1/4)</a:t>
            </a:r>
            <a:endParaRPr sz="1900"/>
          </a:p>
          <a:p>
            <a:pPr marL="360000" lvl="0" indent="0" algn="l" rtl="0">
              <a:spcBef>
                <a:spcPts val="320"/>
              </a:spcBef>
              <a:spcAft>
                <a:spcPts val="0"/>
              </a:spcAft>
              <a:buClr>
                <a:schemeClr val="dk1"/>
              </a:buClr>
              <a:buSzPts val="1600"/>
              <a:buFont typeface="Verdana"/>
              <a:buNone/>
            </a:pPr>
            <a:r>
              <a:rPr lang="pt-BR" sz="1900"/>
              <a:t>E': (1/2, 3/4)</a:t>
            </a:r>
            <a:endParaRPr sz="1900"/>
          </a:p>
          <a:p>
            <a:pPr marL="360000" lvl="0" indent="0" algn="l" rtl="0">
              <a:spcBef>
                <a:spcPts val="320"/>
              </a:spcBef>
              <a:spcAft>
                <a:spcPts val="0"/>
              </a:spcAft>
              <a:buClr>
                <a:schemeClr val="dk1"/>
              </a:buClr>
              <a:buSzPts val="1600"/>
              <a:buFont typeface="Verdana"/>
              <a:buNone/>
            </a:pPr>
            <a:r>
              <a:rPr lang="pt-BR" sz="1900"/>
              <a:t>F': (1/3, 1/2)</a:t>
            </a:r>
            <a:endParaRPr sz="1900"/>
          </a:p>
          <a:p>
            <a:pPr marL="360000" lvl="0" indent="0" algn="l" rtl="0">
              <a:spcBef>
                <a:spcPts val="320"/>
              </a:spcBef>
              <a:spcAft>
                <a:spcPts val="0"/>
              </a:spcAft>
              <a:buClr>
                <a:schemeClr val="dk1"/>
              </a:buClr>
              <a:buSzPts val="1600"/>
              <a:buFont typeface="Verdana"/>
              <a:buNone/>
            </a:pPr>
            <a:r>
              <a:rPr lang="pt-BR" sz="1900"/>
              <a:t>G': (2/3, 1/2)</a:t>
            </a:r>
            <a:endParaRPr sz="1900"/>
          </a:p>
          <a:p>
            <a:pPr marL="360000" lvl="0" indent="0" algn="l" rtl="0">
              <a:spcBef>
                <a:spcPts val="320"/>
              </a:spcBef>
              <a:spcAft>
                <a:spcPts val="0"/>
              </a:spcAft>
              <a:buClr>
                <a:schemeClr val="dk1"/>
              </a:buClr>
              <a:buSzPts val="1600"/>
              <a:buFont typeface="Verdana"/>
              <a:buNone/>
            </a:pPr>
            <a:r>
              <a:rPr lang="pt-BR" sz="1900"/>
              <a:t>H': (   1, 3/4)</a:t>
            </a:r>
            <a:endParaRPr/>
          </a:p>
        </p:txBody>
      </p:sp>
      <p:sp>
        <p:nvSpPr>
          <p:cNvPr id="417" name="Google Shape;417;p4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43</a:t>
            </a:fld>
            <a:endParaRPr/>
          </a:p>
        </p:txBody>
      </p:sp>
      <p:pic>
        <p:nvPicPr>
          <p:cNvPr id="418" name="Google Shape;418;p45" descr="Gráfico, Gráfico de linhas&#10;&#10;Descrição gerada automaticamente"/>
          <p:cNvPicPr preferRelativeResize="0"/>
          <p:nvPr/>
        </p:nvPicPr>
        <p:blipFill>
          <a:blip r:embed="rId3">
            <a:alphaModFix/>
          </a:blip>
          <a:stretch>
            <a:fillRect/>
          </a:stretch>
        </p:blipFill>
        <p:spPr>
          <a:xfrm>
            <a:off x="762500" y="1496125"/>
            <a:ext cx="3881523" cy="31160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Mas como se desenha linhas no computador?</a:t>
            </a:r>
            <a:endParaRPr/>
          </a:p>
        </p:txBody>
      </p:sp>
      <p:sp>
        <p:nvSpPr>
          <p:cNvPr id="425" name="Google Shape;425;p4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44</a:t>
            </a:fld>
            <a:endParaRPr/>
          </a:p>
        </p:txBody>
      </p:sp>
      <p:pic>
        <p:nvPicPr>
          <p:cNvPr id="426" name="Google Shape;426;p46"/>
          <p:cNvPicPr preferRelativeResize="0"/>
          <p:nvPr/>
        </p:nvPicPr>
        <p:blipFill rotWithShape="1">
          <a:blip r:embed="rId3">
            <a:alphaModFix/>
          </a:blip>
          <a:srcRect/>
          <a:stretch/>
        </p:blipFill>
        <p:spPr>
          <a:xfrm>
            <a:off x="1356900" y="3390877"/>
            <a:ext cx="2131450" cy="2131450"/>
          </a:xfrm>
          <a:prstGeom prst="rect">
            <a:avLst/>
          </a:prstGeom>
          <a:noFill/>
          <a:ln>
            <a:noFill/>
          </a:ln>
        </p:spPr>
      </p:pic>
      <p:pic>
        <p:nvPicPr>
          <p:cNvPr id="427" name="Google Shape;427;p46"/>
          <p:cNvPicPr preferRelativeResize="0"/>
          <p:nvPr/>
        </p:nvPicPr>
        <p:blipFill rotWithShape="1">
          <a:blip r:embed="rId4">
            <a:alphaModFix/>
          </a:blip>
          <a:srcRect/>
          <a:stretch/>
        </p:blipFill>
        <p:spPr>
          <a:xfrm>
            <a:off x="4572001" y="3733747"/>
            <a:ext cx="1403176" cy="1659924"/>
          </a:xfrm>
          <a:prstGeom prst="rect">
            <a:avLst/>
          </a:prstGeom>
          <a:noFill/>
          <a:ln>
            <a:noFill/>
          </a:ln>
        </p:spPr>
      </p:pic>
      <p:pic>
        <p:nvPicPr>
          <p:cNvPr id="428" name="Google Shape;428;p46"/>
          <p:cNvPicPr preferRelativeResize="0"/>
          <p:nvPr/>
        </p:nvPicPr>
        <p:blipFill rotWithShape="1">
          <a:blip r:embed="rId5">
            <a:alphaModFix/>
          </a:blip>
          <a:srcRect l="37597" t="8353" r="36357" b="7359"/>
          <a:stretch/>
        </p:blipFill>
        <p:spPr>
          <a:xfrm>
            <a:off x="6760500" y="3846023"/>
            <a:ext cx="608956" cy="1435395"/>
          </a:xfrm>
          <a:prstGeom prst="rect">
            <a:avLst/>
          </a:prstGeom>
          <a:noFill/>
          <a:ln>
            <a:noFill/>
          </a:ln>
        </p:spPr>
      </p:pic>
      <p:pic>
        <p:nvPicPr>
          <p:cNvPr id="429" name="Google Shape;429;p46"/>
          <p:cNvPicPr preferRelativeResize="0"/>
          <p:nvPr/>
        </p:nvPicPr>
        <p:blipFill rotWithShape="1">
          <a:blip r:embed="rId6">
            <a:alphaModFix/>
          </a:blip>
          <a:srcRect/>
          <a:stretch/>
        </p:blipFill>
        <p:spPr>
          <a:xfrm>
            <a:off x="1261328" y="982003"/>
            <a:ext cx="6142526" cy="23994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Funcionamento dos Displays</a:t>
            </a:r>
            <a:endParaRPr/>
          </a:p>
        </p:txBody>
      </p:sp>
      <p:sp>
        <p:nvSpPr>
          <p:cNvPr id="435" name="Google Shape;435;p4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45</a:t>
            </a:fld>
            <a:endParaRPr/>
          </a:p>
        </p:txBody>
      </p:sp>
      <p:pic>
        <p:nvPicPr>
          <p:cNvPr id="436" name="Google Shape;436;p47"/>
          <p:cNvPicPr preferRelativeResize="0"/>
          <p:nvPr/>
        </p:nvPicPr>
        <p:blipFill rotWithShape="1">
          <a:blip r:embed="rId3">
            <a:alphaModFix/>
          </a:blip>
          <a:srcRect/>
          <a:stretch/>
        </p:blipFill>
        <p:spPr>
          <a:xfrm>
            <a:off x="977612" y="802251"/>
            <a:ext cx="7188775" cy="4110499"/>
          </a:xfrm>
          <a:prstGeom prst="rect">
            <a:avLst/>
          </a:prstGeom>
          <a:noFill/>
          <a:ln>
            <a:noFill/>
          </a:ln>
        </p:spPr>
      </p:pic>
      <p:grpSp>
        <p:nvGrpSpPr>
          <p:cNvPr id="437" name="Google Shape;437;p47"/>
          <p:cNvGrpSpPr/>
          <p:nvPr/>
        </p:nvGrpSpPr>
        <p:grpSpPr>
          <a:xfrm>
            <a:off x="3949838" y="4498325"/>
            <a:ext cx="1337888" cy="987225"/>
            <a:chOff x="3949838" y="4498325"/>
            <a:chExt cx="1337888" cy="987225"/>
          </a:xfrm>
        </p:grpSpPr>
        <p:sp>
          <p:nvSpPr>
            <p:cNvPr id="438" name="Google Shape;438;p47"/>
            <p:cNvSpPr/>
            <p:nvPr/>
          </p:nvSpPr>
          <p:spPr>
            <a:xfrm>
              <a:off x="5157525" y="4498325"/>
              <a:ext cx="130200" cy="139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txBox="1"/>
            <p:nvPr/>
          </p:nvSpPr>
          <p:spPr>
            <a:xfrm>
              <a:off x="3949838" y="5085350"/>
              <a:ext cx="6969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a:solidFill>
                    <a:schemeClr val="dk1"/>
                  </a:solidFill>
                </a:rPr>
                <a:t>pixel</a:t>
              </a:r>
              <a:endParaRPr sz="1600"/>
            </a:p>
          </p:txBody>
        </p:sp>
        <p:cxnSp>
          <p:nvCxnSpPr>
            <p:cNvPr id="440" name="Google Shape;440;p47"/>
            <p:cNvCxnSpPr>
              <a:stCxn id="439" idx="3"/>
              <a:endCxn id="438" idx="2"/>
            </p:cNvCxnSpPr>
            <p:nvPr/>
          </p:nvCxnSpPr>
          <p:spPr>
            <a:xfrm rot="10800000" flipH="1">
              <a:off x="4646738" y="4637750"/>
              <a:ext cx="576000" cy="647700"/>
            </a:xfrm>
            <a:prstGeom prst="curvedConnector2">
              <a:avLst/>
            </a:prstGeom>
            <a:noFill/>
            <a:ln w="9525" cap="flat" cmpd="sng">
              <a:solidFill>
                <a:schemeClr val="dk1"/>
              </a:solidFill>
              <a:prstDash val="solid"/>
              <a:round/>
              <a:headEnd type="none" w="med" len="med"/>
              <a:tailEnd type="stealth"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Funcionamento dos Displays</a:t>
            </a:r>
            <a:endParaRPr/>
          </a:p>
        </p:txBody>
      </p:sp>
      <p:sp>
        <p:nvSpPr>
          <p:cNvPr id="446" name="Google Shape;446;p4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46</a:t>
            </a:fld>
            <a:endParaRPr/>
          </a:p>
        </p:txBody>
      </p:sp>
      <p:pic>
        <p:nvPicPr>
          <p:cNvPr id="447" name="Google Shape;447;p48"/>
          <p:cNvPicPr preferRelativeResize="0"/>
          <p:nvPr/>
        </p:nvPicPr>
        <p:blipFill rotWithShape="1">
          <a:blip r:embed="rId3">
            <a:alphaModFix/>
          </a:blip>
          <a:srcRect t="33958" r="55900"/>
          <a:stretch/>
        </p:blipFill>
        <p:spPr>
          <a:xfrm>
            <a:off x="1750775" y="1608350"/>
            <a:ext cx="2003926" cy="2789700"/>
          </a:xfrm>
          <a:prstGeom prst="rect">
            <a:avLst/>
          </a:prstGeom>
          <a:noFill/>
          <a:ln>
            <a:noFill/>
          </a:ln>
        </p:spPr>
      </p:pic>
      <p:sp>
        <p:nvSpPr>
          <p:cNvPr id="448" name="Google Shape;448;p48"/>
          <p:cNvSpPr txBox="1"/>
          <p:nvPr/>
        </p:nvSpPr>
        <p:spPr>
          <a:xfrm>
            <a:off x="1750775" y="4398050"/>
            <a:ext cx="200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a:solidFill>
                  <a:srgbClr val="1A1A1B"/>
                </a:solidFill>
                <a:highlight>
                  <a:srgbClr val="FFFFFF"/>
                </a:highlight>
              </a:rPr>
              <a:t>iPhone X</a:t>
            </a:r>
            <a:endParaRPr sz="2000" b="1"/>
          </a:p>
        </p:txBody>
      </p:sp>
      <p:pic>
        <p:nvPicPr>
          <p:cNvPr id="449" name="Google Shape;449;p48"/>
          <p:cNvPicPr preferRelativeResize="0"/>
          <p:nvPr/>
        </p:nvPicPr>
        <p:blipFill>
          <a:blip r:embed="rId4">
            <a:alphaModFix/>
          </a:blip>
          <a:stretch>
            <a:fillRect/>
          </a:stretch>
        </p:blipFill>
        <p:spPr>
          <a:xfrm>
            <a:off x="4834550" y="1608350"/>
            <a:ext cx="2107867" cy="2789701"/>
          </a:xfrm>
          <a:prstGeom prst="rect">
            <a:avLst/>
          </a:prstGeom>
          <a:noFill/>
          <a:ln>
            <a:noFill/>
          </a:ln>
        </p:spPr>
      </p:pic>
      <p:sp>
        <p:nvSpPr>
          <p:cNvPr id="450" name="Google Shape;450;p48"/>
          <p:cNvSpPr txBox="1"/>
          <p:nvPr/>
        </p:nvSpPr>
        <p:spPr>
          <a:xfrm>
            <a:off x="4834550" y="4398050"/>
            <a:ext cx="21078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pt-BR" sz="2000" b="1">
                <a:solidFill>
                  <a:schemeClr val="dk1"/>
                </a:solidFill>
                <a:highlight>
                  <a:srgbClr val="F9F9F9"/>
                </a:highlight>
              </a:rPr>
              <a:t>iPhone 8</a:t>
            </a:r>
            <a:endParaRPr sz="2000" b="1">
              <a:solidFill>
                <a:schemeClr val="dk1"/>
              </a:solidFill>
              <a:highlight>
                <a:srgbClr val="F9F9F9"/>
              </a:high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Como as imagens são representadas</a:t>
            </a:r>
            <a:endParaRPr/>
          </a:p>
        </p:txBody>
      </p:sp>
      <p:sp>
        <p:nvSpPr>
          <p:cNvPr id="456" name="Google Shape;456;p4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As imagens são representadas com um grid 2D de pixels (</a:t>
            </a:r>
            <a:r>
              <a:rPr lang="pt-BR" b="1"/>
              <a:t>pi</a:t>
            </a:r>
            <a:r>
              <a:rPr lang="pt-BR"/>
              <a:t>cture </a:t>
            </a:r>
            <a:r>
              <a:rPr lang="pt-BR" b="1"/>
              <a:t>x el</a:t>
            </a:r>
            <a:r>
              <a:rPr lang="pt-BR"/>
              <a:t>ement). Cada pixel possui uma cor e brilho.</a:t>
            </a:r>
            <a:endParaRPr/>
          </a:p>
        </p:txBody>
      </p:sp>
      <p:sp>
        <p:nvSpPr>
          <p:cNvPr id="457" name="Google Shape;457;p4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47</a:t>
            </a:fld>
            <a:endParaRPr/>
          </a:p>
        </p:txBody>
      </p:sp>
      <p:pic>
        <p:nvPicPr>
          <p:cNvPr id="458" name="Google Shape;458;p49"/>
          <p:cNvPicPr preferRelativeResize="0"/>
          <p:nvPr/>
        </p:nvPicPr>
        <p:blipFill rotWithShape="1">
          <a:blip r:embed="rId3">
            <a:alphaModFix/>
          </a:blip>
          <a:srcRect/>
          <a:stretch/>
        </p:blipFill>
        <p:spPr>
          <a:xfrm>
            <a:off x="1018144" y="1863064"/>
            <a:ext cx="6560288" cy="331619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Frame Buffer</a:t>
            </a:r>
            <a:endParaRPr/>
          </a:p>
        </p:txBody>
      </p:sp>
      <p:sp>
        <p:nvSpPr>
          <p:cNvPr id="464" name="Google Shape;464;p5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Memória (usualmente na placa gráfica) que armazena esse grid de pixels para depois ser enviado para o display.</a:t>
            </a:r>
            <a:endParaRPr/>
          </a:p>
        </p:txBody>
      </p:sp>
      <p:sp>
        <p:nvSpPr>
          <p:cNvPr id="465" name="Google Shape;465;p5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48</a:t>
            </a:fld>
            <a:endParaRPr/>
          </a:p>
        </p:txBody>
      </p:sp>
      <p:pic>
        <p:nvPicPr>
          <p:cNvPr id="466" name="Google Shape;466;p50" descr="A screenshot of a video game&#10;&#10;Description automatically generated with medium confidence"/>
          <p:cNvPicPr preferRelativeResize="0"/>
          <p:nvPr/>
        </p:nvPicPr>
        <p:blipFill rotWithShape="1">
          <a:blip r:embed="rId3">
            <a:alphaModFix/>
          </a:blip>
          <a:srcRect/>
          <a:stretch/>
        </p:blipFill>
        <p:spPr>
          <a:xfrm>
            <a:off x="2224839" y="1620861"/>
            <a:ext cx="5282865" cy="3714283"/>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aphicFrame>
        <p:nvGraphicFramePr>
          <p:cNvPr id="471" name="Google Shape;471;p51"/>
          <p:cNvGraphicFramePr/>
          <p:nvPr/>
        </p:nvGraphicFramePr>
        <p:xfrm>
          <a:off x="1064917" y="1898026"/>
          <a:ext cx="6466750" cy="3246250"/>
        </p:xfrm>
        <a:graphic>
          <a:graphicData uri="http://schemas.openxmlformats.org/drawingml/2006/table">
            <a:tbl>
              <a:tblPr>
                <a:noFill/>
                <a:tableStyleId>{EDE9B4C5-98F4-41BC-A693-AB40C68005EB}</a:tableStyleId>
              </a:tblPr>
              <a:tblGrid>
                <a:gridCol w="646675">
                  <a:extLst>
                    <a:ext uri="{9D8B030D-6E8A-4147-A177-3AD203B41FA5}">
                      <a16:colId xmlns:a16="http://schemas.microsoft.com/office/drawing/2014/main" val="20000"/>
                    </a:ext>
                  </a:extLst>
                </a:gridCol>
                <a:gridCol w="646675">
                  <a:extLst>
                    <a:ext uri="{9D8B030D-6E8A-4147-A177-3AD203B41FA5}">
                      <a16:colId xmlns:a16="http://schemas.microsoft.com/office/drawing/2014/main" val="20001"/>
                    </a:ext>
                  </a:extLst>
                </a:gridCol>
                <a:gridCol w="646675">
                  <a:extLst>
                    <a:ext uri="{9D8B030D-6E8A-4147-A177-3AD203B41FA5}">
                      <a16:colId xmlns:a16="http://schemas.microsoft.com/office/drawing/2014/main" val="20002"/>
                    </a:ext>
                  </a:extLst>
                </a:gridCol>
                <a:gridCol w="646675">
                  <a:extLst>
                    <a:ext uri="{9D8B030D-6E8A-4147-A177-3AD203B41FA5}">
                      <a16:colId xmlns:a16="http://schemas.microsoft.com/office/drawing/2014/main" val="20003"/>
                    </a:ext>
                  </a:extLst>
                </a:gridCol>
                <a:gridCol w="646675">
                  <a:extLst>
                    <a:ext uri="{9D8B030D-6E8A-4147-A177-3AD203B41FA5}">
                      <a16:colId xmlns:a16="http://schemas.microsoft.com/office/drawing/2014/main" val="20004"/>
                    </a:ext>
                  </a:extLst>
                </a:gridCol>
                <a:gridCol w="646675">
                  <a:extLst>
                    <a:ext uri="{9D8B030D-6E8A-4147-A177-3AD203B41FA5}">
                      <a16:colId xmlns:a16="http://schemas.microsoft.com/office/drawing/2014/main" val="20005"/>
                    </a:ext>
                  </a:extLst>
                </a:gridCol>
                <a:gridCol w="646675">
                  <a:extLst>
                    <a:ext uri="{9D8B030D-6E8A-4147-A177-3AD203B41FA5}">
                      <a16:colId xmlns:a16="http://schemas.microsoft.com/office/drawing/2014/main" val="20006"/>
                    </a:ext>
                  </a:extLst>
                </a:gridCol>
                <a:gridCol w="646675">
                  <a:extLst>
                    <a:ext uri="{9D8B030D-6E8A-4147-A177-3AD203B41FA5}">
                      <a16:colId xmlns:a16="http://schemas.microsoft.com/office/drawing/2014/main" val="20007"/>
                    </a:ext>
                  </a:extLst>
                </a:gridCol>
                <a:gridCol w="646675">
                  <a:extLst>
                    <a:ext uri="{9D8B030D-6E8A-4147-A177-3AD203B41FA5}">
                      <a16:colId xmlns:a16="http://schemas.microsoft.com/office/drawing/2014/main" val="20008"/>
                    </a:ext>
                  </a:extLst>
                </a:gridCol>
                <a:gridCol w="646675">
                  <a:extLst>
                    <a:ext uri="{9D8B030D-6E8A-4147-A177-3AD203B41FA5}">
                      <a16:colId xmlns:a16="http://schemas.microsoft.com/office/drawing/2014/main" val="20009"/>
                    </a:ext>
                  </a:extLst>
                </a:gridCol>
              </a:tblGrid>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8ECF4"/>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8ECF4"/>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2" name="Google Shape;472;p5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Desenhando Pontos na Tela</a:t>
            </a:r>
            <a:endParaRPr/>
          </a:p>
        </p:txBody>
      </p:sp>
      <p:sp>
        <p:nvSpPr>
          <p:cNvPr id="473" name="Google Shape;473;p51"/>
          <p:cNvSpPr txBox="1">
            <a:spLocks noGrp="1"/>
          </p:cNvSpPr>
          <p:nvPr>
            <p:ph type="body" idx="1"/>
          </p:nvPr>
        </p:nvSpPr>
        <p:spPr>
          <a:xfrm>
            <a:off x="390550" y="838983"/>
            <a:ext cx="84282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Normalmente desenhamos um pixel quando queremos desenhar um ponto na tela.</a:t>
            </a:r>
            <a:endParaRPr/>
          </a:p>
        </p:txBody>
      </p:sp>
      <p:sp>
        <p:nvSpPr>
          <p:cNvPr id="474" name="Google Shape;474;p5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49</a:t>
            </a:fld>
            <a:endParaRPr/>
          </a:p>
        </p:txBody>
      </p:sp>
      <p:graphicFrame>
        <p:nvGraphicFramePr>
          <p:cNvPr id="475" name="Google Shape;475;p51"/>
          <p:cNvGraphicFramePr/>
          <p:nvPr/>
        </p:nvGraphicFramePr>
        <p:xfrm>
          <a:off x="1065279" y="1898026"/>
          <a:ext cx="6466750" cy="3246250"/>
        </p:xfrm>
        <a:graphic>
          <a:graphicData uri="http://schemas.openxmlformats.org/drawingml/2006/table">
            <a:tbl>
              <a:tblPr>
                <a:noFill/>
                <a:tableStyleId>{EDE9B4C5-98F4-41BC-A693-AB40C68005EB}</a:tableStyleId>
              </a:tblPr>
              <a:tblGrid>
                <a:gridCol w="646675">
                  <a:extLst>
                    <a:ext uri="{9D8B030D-6E8A-4147-A177-3AD203B41FA5}">
                      <a16:colId xmlns:a16="http://schemas.microsoft.com/office/drawing/2014/main" val="20000"/>
                    </a:ext>
                  </a:extLst>
                </a:gridCol>
                <a:gridCol w="646675">
                  <a:extLst>
                    <a:ext uri="{9D8B030D-6E8A-4147-A177-3AD203B41FA5}">
                      <a16:colId xmlns:a16="http://schemas.microsoft.com/office/drawing/2014/main" val="20001"/>
                    </a:ext>
                  </a:extLst>
                </a:gridCol>
                <a:gridCol w="646675">
                  <a:extLst>
                    <a:ext uri="{9D8B030D-6E8A-4147-A177-3AD203B41FA5}">
                      <a16:colId xmlns:a16="http://schemas.microsoft.com/office/drawing/2014/main" val="20002"/>
                    </a:ext>
                  </a:extLst>
                </a:gridCol>
                <a:gridCol w="646675">
                  <a:extLst>
                    <a:ext uri="{9D8B030D-6E8A-4147-A177-3AD203B41FA5}">
                      <a16:colId xmlns:a16="http://schemas.microsoft.com/office/drawing/2014/main" val="20003"/>
                    </a:ext>
                  </a:extLst>
                </a:gridCol>
                <a:gridCol w="646675">
                  <a:extLst>
                    <a:ext uri="{9D8B030D-6E8A-4147-A177-3AD203B41FA5}">
                      <a16:colId xmlns:a16="http://schemas.microsoft.com/office/drawing/2014/main" val="20004"/>
                    </a:ext>
                  </a:extLst>
                </a:gridCol>
                <a:gridCol w="646675">
                  <a:extLst>
                    <a:ext uri="{9D8B030D-6E8A-4147-A177-3AD203B41FA5}">
                      <a16:colId xmlns:a16="http://schemas.microsoft.com/office/drawing/2014/main" val="20005"/>
                    </a:ext>
                  </a:extLst>
                </a:gridCol>
                <a:gridCol w="646675">
                  <a:extLst>
                    <a:ext uri="{9D8B030D-6E8A-4147-A177-3AD203B41FA5}">
                      <a16:colId xmlns:a16="http://schemas.microsoft.com/office/drawing/2014/main" val="20006"/>
                    </a:ext>
                  </a:extLst>
                </a:gridCol>
                <a:gridCol w="646675">
                  <a:extLst>
                    <a:ext uri="{9D8B030D-6E8A-4147-A177-3AD203B41FA5}">
                      <a16:colId xmlns:a16="http://schemas.microsoft.com/office/drawing/2014/main" val="20007"/>
                    </a:ext>
                  </a:extLst>
                </a:gridCol>
                <a:gridCol w="646675">
                  <a:extLst>
                    <a:ext uri="{9D8B030D-6E8A-4147-A177-3AD203B41FA5}">
                      <a16:colId xmlns:a16="http://schemas.microsoft.com/office/drawing/2014/main" val="20008"/>
                    </a:ext>
                  </a:extLst>
                </a:gridCol>
                <a:gridCol w="646675">
                  <a:extLst>
                    <a:ext uri="{9D8B030D-6E8A-4147-A177-3AD203B41FA5}">
                      <a16:colId xmlns:a16="http://schemas.microsoft.com/office/drawing/2014/main" val="20009"/>
                    </a:ext>
                  </a:extLst>
                </a:gridCol>
              </a:tblGrid>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6" name="Google Shape;476;p51"/>
          <p:cNvSpPr/>
          <p:nvPr/>
        </p:nvSpPr>
        <p:spPr>
          <a:xfrm>
            <a:off x="3883843" y="2857500"/>
            <a:ext cx="226244" cy="225065"/>
          </a:xfrm>
          <a:prstGeom prst="ellipse">
            <a:avLst/>
          </a:prstGeom>
          <a:solidFill>
            <a:srgbClr val="CC0000"/>
          </a:solidFill>
          <a:ln w="2540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5"/>
                                        </p:tgtEl>
                                        <p:attrNameLst>
                                          <p:attrName>style.visibility</p:attrName>
                                        </p:attrNameLst>
                                      </p:cBhvr>
                                      <p:to>
                                        <p:strVal val="visible"/>
                                      </p:to>
                                    </p:set>
                                    <p:animEffect transition="in" filter="fade">
                                      <p:cBhvr>
                                        <p:cTn id="11" dur="10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Computação Gráfica</a:t>
            </a:r>
            <a:endParaRPr/>
          </a:p>
        </p:txBody>
      </p:sp>
      <p:sp>
        <p:nvSpPr>
          <p:cNvPr id="59" name="Google Shape;59;p8"/>
          <p:cNvSpPr txBox="1">
            <a:spLocks noGrp="1"/>
          </p:cNvSpPr>
          <p:nvPr>
            <p:ph type="body" idx="1"/>
          </p:nvPr>
        </p:nvSpPr>
        <p:spPr>
          <a:xfrm>
            <a:off x="294050" y="838975"/>
            <a:ext cx="85575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Essa primeira parte da disciplina é baseada no curso de Berkeley CS184 e Stanford CS248. Qualquer semelhança não é mera coincidência.</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Assim, já agradeço a todos pelos materiais encontrados na internet: Pat Hanrahan, Ren Ng, Kayvon Fatahalian, Keenan Crane, Mark Pauly, Steve Marschner, Kayvon Fatahalian, dentre outros.</a:t>
            </a:r>
            <a:endParaRPr/>
          </a:p>
          <a:p>
            <a:pPr marL="0" lvl="0" indent="0" algn="l" rtl="0">
              <a:spcBef>
                <a:spcPts val="400"/>
              </a:spcBef>
              <a:spcAft>
                <a:spcPts val="0"/>
              </a:spcAft>
              <a:buClr>
                <a:schemeClr val="dk1"/>
              </a:buClr>
              <a:buSzPts val="2000"/>
              <a:buFont typeface="Verdana"/>
              <a:buNone/>
            </a:pPr>
            <a:endParaRPr/>
          </a:p>
        </p:txBody>
      </p:sp>
      <p:sp>
        <p:nvSpPr>
          <p:cNvPr id="60" name="Google Shape;60;p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a:t>
            </a:fld>
            <a:endParaRPr/>
          </a:p>
        </p:txBody>
      </p:sp>
      <p:pic>
        <p:nvPicPr>
          <p:cNvPr id="61" name="Google Shape;61;p8"/>
          <p:cNvPicPr preferRelativeResize="0"/>
          <p:nvPr/>
        </p:nvPicPr>
        <p:blipFill rotWithShape="1">
          <a:blip r:embed="rId3">
            <a:alphaModFix/>
          </a:blip>
          <a:srcRect/>
          <a:stretch/>
        </p:blipFill>
        <p:spPr>
          <a:xfrm>
            <a:off x="504661" y="3636640"/>
            <a:ext cx="3289300" cy="787400"/>
          </a:xfrm>
          <a:prstGeom prst="rect">
            <a:avLst/>
          </a:prstGeom>
          <a:noFill/>
          <a:ln>
            <a:noFill/>
          </a:ln>
        </p:spPr>
      </p:pic>
      <p:pic>
        <p:nvPicPr>
          <p:cNvPr id="62" name="Google Shape;62;p8"/>
          <p:cNvPicPr preferRelativeResize="0"/>
          <p:nvPr/>
        </p:nvPicPr>
        <p:blipFill rotWithShape="1">
          <a:blip r:embed="rId4">
            <a:alphaModFix/>
          </a:blip>
          <a:srcRect/>
          <a:stretch/>
        </p:blipFill>
        <p:spPr>
          <a:xfrm>
            <a:off x="4572000" y="3570651"/>
            <a:ext cx="3727031" cy="7874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Quais pixels eu devo colorir para ver a linha? </a:t>
            </a:r>
            <a:endParaRPr/>
          </a:p>
        </p:txBody>
      </p:sp>
      <p:sp>
        <p:nvSpPr>
          <p:cNvPr id="482" name="Google Shape;482;p52"/>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"Rasterização": processo de converter um objeto contínuo (linha, polígono, etc) em uma representação discreta em um display "raster" (um grid de pixels)</a:t>
            </a:r>
            <a:endParaRPr/>
          </a:p>
          <a:p>
            <a:pPr marL="0" lvl="0" indent="0" algn="l" rtl="0">
              <a:spcBef>
                <a:spcPts val="400"/>
              </a:spcBef>
              <a:spcAft>
                <a:spcPts val="0"/>
              </a:spcAft>
              <a:buClr>
                <a:schemeClr val="dk1"/>
              </a:buClr>
              <a:buSzPts val="2000"/>
              <a:buFont typeface="Verdana"/>
              <a:buNone/>
            </a:pPr>
            <a:endParaRPr/>
          </a:p>
        </p:txBody>
      </p:sp>
      <p:sp>
        <p:nvSpPr>
          <p:cNvPr id="483" name="Google Shape;483;p5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50</a:t>
            </a:fld>
            <a:endParaRPr/>
          </a:p>
        </p:txBody>
      </p:sp>
      <p:pic>
        <p:nvPicPr>
          <p:cNvPr id="484" name="Google Shape;484;p52"/>
          <p:cNvPicPr preferRelativeResize="0"/>
          <p:nvPr/>
        </p:nvPicPr>
        <p:blipFill rotWithShape="1">
          <a:blip r:embed="rId3">
            <a:alphaModFix/>
          </a:blip>
          <a:srcRect/>
          <a:stretch/>
        </p:blipFill>
        <p:spPr>
          <a:xfrm>
            <a:off x="911818" y="1991697"/>
            <a:ext cx="6775519" cy="341903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Quais pixels eu devo colorir para ver a linha? </a:t>
            </a:r>
            <a:endParaRPr/>
          </a:p>
        </p:txBody>
      </p:sp>
      <p:sp>
        <p:nvSpPr>
          <p:cNvPr id="490" name="Google Shape;490;p5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i="1"/>
              <a:t>Diamond rule</a:t>
            </a:r>
            <a:r>
              <a:rPr lang="pt-BR" b="1"/>
              <a:t> (usada em GPUs modernas):</a:t>
            </a:r>
            <a:endParaRPr/>
          </a:p>
          <a:p>
            <a:pPr marL="0" lvl="0" indent="0" algn="l" rtl="0">
              <a:spcBef>
                <a:spcPts val="400"/>
              </a:spcBef>
              <a:spcAft>
                <a:spcPts val="0"/>
              </a:spcAft>
              <a:buClr>
                <a:schemeClr val="dk1"/>
              </a:buClr>
              <a:buSzPts val="2000"/>
              <a:buFont typeface="Verdana"/>
              <a:buNone/>
            </a:pPr>
            <a:r>
              <a:rPr lang="pt-BR" b="1"/>
              <a:t>selecione o pixel se a linha passar pelo diamante associado.</a:t>
            </a:r>
            <a:endParaRPr/>
          </a:p>
          <a:p>
            <a:pPr marL="0" lvl="0" indent="0" algn="l" rtl="0">
              <a:spcBef>
                <a:spcPts val="400"/>
              </a:spcBef>
              <a:spcAft>
                <a:spcPts val="0"/>
              </a:spcAft>
              <a:buClr>
                <a:schemeClr val="dk1"/>
              </a:buClr>
              <a:buSzPts val="2000"/>
              <a:buFont typeface="Verdana"/>
              <a:buNone/>
            </a:pPr>
            <a:endParaRPr/>
          </a:p>
        </p:txBody>
      </p:sp>
      <p:sp>
        <p:nvSpPr>
          <p:cNvPr id="491" name="Google Shape;491;p5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51</a:t>
            </a:fld>
            <a:endParaRPr/>
          </a:p>
        </p:txBody>
      </p:sp>
      <p:pic>
        <p:nvPicPr>
          <p:cNvPr id="492" name="Google Shape;492;p53"/>
          <p:cNvPicPr preferRelativeResize="0"/>
          <p:nvPr/>
        </p:nvPicPr>
        <p:blipFill rotWithShape="1">
          <a:blip r:embed="rId3">
            <a:alphaModFix/>
          </a:blip>
          <a:srcRect/>
          <a:stretch/>
        </p:blipFill>
        <p:spPr>
          <a:xfrm>
            <a:off x="935664" y="1981961"/>
            <a:ext cx="6751676" cy="340367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4"/>
          <p:cNvSpPr txBox="1">
            <a:spLocks noGrp="1"/>
          </p:cNvSpPr>
          <p:nvPr>
            <p:ph type="title"/>
          </p:nvPr>
        </p:nvSpPr>
        <p:spPr>
          <a:xfrm>
            <a:off x="73539" y="124350"/>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Mas qual o algoritmo para selecionar os pixels?</a:t>
            </a:r>
            <a:endParaRPr/>
          </a:p>
        </p:txBody>
      </p:sp>
      <p:sp>
        <p:nvSpPr>
          <p:cNvPr id="499" name="Google Shape;499;p5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Uma solução seria ver pixel a pixel se a linha está interseccionando ele.</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	O(n</a:t>
            </a:r>
            <a:r>
              <a:rPr lang="pt-BR" baseline="30000"/>
              <a:t>2</a:t>
            </a:r>
            <a:r>
              <a:rPr lang="pt-BR"/>
              <a:t>) : para busca de pixels na imagens</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	enquanto temos O(n) pixels realmente necessários</a:t>
            </a:r>
            <a:endParaRPr/>
          </a:p>
          <a:p>
            <a:pPr marL="0" lvl="0" indent="0" algn="l" rtl="0">
              <a:spcBef>
                <a:spcPts val="400"/>
              </a:spcBef>
              <a:spcAft>
                <a:spcPts val="0"/>
              </a:spcAft>
              <a:buClr>
                <a:schemeClr val="dk1"/>
              </a:buClr>
              <a:buSzPts val="2000"/>
              <a:buFont typeface="Verdana"/>
              <a:buNone/>
            </a:pPr>
            <a:endParaRPr/>
          </a:p>
        </p:txBody>
      </p:sp>
      <p:sp>
        <p:nvSpPr>
          <p:cNvPr id="500" name="Google Shape;500;p5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52</a:t>
            </a:fld>
            <a:endParaRPr/>
          </a:p>
        </p:txBody>
      </p:sp>
      <p:graphicFrame>
        <p:nvGraphicFramePr>
          <p:cNvPr id="501" name="Google Shape;501;p54"/>
          <p:cNvGraphicFramePr/>
          <p:nvPr/>
        </p:nvGraphicFramePr>
        <p:xfrm>
          <a:off x="2858058" y="3244217"/>
          <a:ext cx="3160000" cy="2166600"/>
        </p:xfrm>
        <a:graphic>
          <a:graphicData uri="http://schemas.openxmlformats.org/drawingml/2006/table">
            <a:tbl>
              <a:tblPr>
                <a:noFill/>
                <a:tableStyleId>{EDE9B4C5-98F4-41BC-A693-AB40C68005EB}</a:tableStyleId>
              </a:tblPr>
              <a:tblGrid>
                <a:gridCol w="316000">
                  <a:extLst>
                    <a:ext uri="{9D8B030D-6E8A-4147-A177-3AD203B41FA5}">
                      <a16:colId xmlns:a16="http://schemas.microsoft.com/office/drawing/2014/main" val="20000"/>
                    </a:ext>
                  </a:extLst>
                </a:gridCol>
                <a:gridCol w="316000">
                  <a:extLst>
                    <a:ext uri="{9D8B030D-6E8A-4147-A177-3AD203B41FA5}">
                      <a16:colId xmlns:a16="http://schemas.microsoft.com/office/drawing/2014/main" val="20001"/>
                    </a:ext>
                  </a:extLst>
                </a:gridCol>
                <a:gridCol w="316000">
                  <a:extLst>
                    <a:ext uri="{9D8B030D-6E8A-4147-A177-3AD203B41FA5}">
                      <a16:colId xmlns:a16="http://schemas.microsoft.com/office/drawing/2014/main" val="20002"/>
                    </a:ext>
                  </a:extLst>
                </a:gridCol>
                <a:gridCol w="316000">
                  <a:extLst>
                    <a:ext uri="{9D8B030D-6E8A-4147-A177-3AD203B41FA5}">
                      <a16:colId xmlns:a16="http://schemas.microsoft.com/office/drawing/2014/main" val="20003"/>
                    </a:ext>
                  </a:extLst>
                </a:gridCol>
                <a:gridCol w="316000">
                  <a:extLst>
                    <a:ext uri="{9D8B030D-6E8A-4147-A177-3AD203B41FA5}">
                      <a16:colId xmlns:a16="http://schemas.microsoft.com/office/drawing/2014/main" val="20004"/>
                    </a:ext>
                  </a:extLst>
                </a:gridCol>
                <a:gridCol w="316000">
                  <a:extLst>
                    <a:ext uri="{9D8B030D-6E8A-4147-A177-3AD203B41FA5}">
                      <a16:colId xmlns:a16="http://schemas.microsoft.com/office/drawing/2014/main" val="20005"/>
                    </a:ext>
                  </a:extLst>
                </a:gridCol>
                <a:gridCol w="316000">
                  <a:extLst>
                    <a:ext uri="{9D8B030D-6E8A-4147-A177-3AD203B41FA5}">
                      <a16:colId xmlns:a16="http://schemas.microsoft.com/office/drawing/2014/main" val="20006"/>
                    </a:ext>
                  </a:extLst>
                </a:gridCol>
                <a:gridCol w="316000">
                  <a:extLst>
                    <a:ext uri="{9D8B030D-6E8A-4147-A177-3AD203B41FA5}">
                      <a16:colId xmlns:a16="http://schemas.microsoft.com/office/drawing/2014/main" val="20007"/>
                    </a:ext>
                  </a:extLst>
                </a:gridCol>
                <a:gridCol w="316000">
                  <a:extLst>
                    <a:ext uri="{9D8B030D-6E8A-4147-A177-3AD203B41FA5}">
                      <a16:colId xmlns:a16="http://schemas.microsoft.com/office/drawing/2014/main" val="20008"/>
                    </a:ext>
                  </a:extLst>
                </a:gridCol>
                <a:gridCol w="316000">
                  <a:extLst>
                    <a:ext uri="{9D8B030D-6E8A-4147-A177-3AD203B41FA5}">
                      <a16:colId xmlns:a16="http://schemas.microsoft.com/office/drawing/2014/main" val="20009"/>
                    </a:ext>
                  </a:extLst>
                </a:gridCol>
              </a:tblGrid>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502" name="Google Shape;502;p54"/>
          <p:cNvSpPr/>
          <p:nvPr/>
        </p:nvSpPr>
        <p:spPr>
          <a:xfrm>
            <a:off x="2551564" y="4142807"/>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503" name="Google Shape;503;p54"/>
          <p:cNvSpPr/>
          <p:nvPr/>
        </p:nvSpPr>
        <p:spPr>
          <a:xfrm>
            <a:off x="4287655" y="5345668"/>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cxnSp>
        <p:nvCxnSpPr>
          <p:cNvPr id="504" name="Google Shape;504;p54"/>
          <p:cNvCxnSpPr/>
          <p:nvPr/>
        </p:nvCxnSpPr>
        <p:spPr>
          <a:xfrm rot="10800000" flipH="1">
            <a:off x="3306726" y="3616740"/>
            <a:ext cx="2275367" cy="1348665"/>
          </a:xfrm>
          <a:prstGeom prst="straightConnector1">
            <a:avLst/>
          </a:prstGeom>
          <a:noFill/>
          <a:ln w="38100" cap="flat" cmpd="sng">
            <a:solidFill>
              <a:srgbClr val="BD4B48"/>
            </a:solidFill>
            <a:prstDash val="solid"/>
            <a:round/>
            <a:headEnd type="none" w="sm" len="sm"/>
            <a:tailEnd type="none" w="sm" len="sm"/>
          </a:ln>
        </p:spPr>
      </p:cxnSp>
      <p:sp>
        <p:nvSpPr>
          <p:cNvPr id="505" name="Google Shape;505;p54"/>
          <p:cNvSpPr/>
          <p:nvPr/>
        </p:nvSpPr>
        <p:spPr>
          <a:xfrm>
            <a:off x="4137915" y="3966943"/>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Rasterização Incremental de Linhas</a:t>
            </a:r>
            <a:endParaRPr/>
          </a:p>
        </p:txBody>
      </p:sp>
      <p:sp>
        <p:nvSpPr>
          <p:cNvPr id="512" name="Google Shape;512;p5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Vamos assumir que a linha é representada por (u</a:t>
            </a:r>
            <a:r>
              <a:rPr lang="pt-BR" baseline="-25000"/>
              <a:t>1</a:t>
            </a:r>
            <a:r>
              <a:rPr lang="pt-BR"/>
              <a:t>,v</a:t>
            </a:r>
            <a:r>
              <a:rPr lang="pt-BR" baseline="-25000"/>
              <a:t>1</a:t>
            </a:r>
            <a:r>
              <a:rPr lang="pt-BR"/>
              <a:t>) e (u</a:t>
            </a:r>
            <a:r>
              <a:rPr lang="pt-BR" baseline="-25000"/>
              <a:t>2</a:t>
            </a:r>
            <a:r>
              <a:rPr lang="pt-BR"/>
              <a:t>,v</a:t>
            </a:r>
            <a:r>
              <a:rPr lang="pt-BR" baseline="-25000"/>
              <a:t>2</a:t>
            </a:r>
            <a:r>
              <a:rPr lang="pt-BR"/>
              <a:t>)</a:t>
            </a:r>
            <a:endParaRPr/>
          </a:p>
          <a:p>
            <a:pPr marL="0" lvl="0" indent="0" algn="l" rtl="0">
              <a:spcBef>
                <a:spcPts val="400"/>
              </a:spcBef>
              <a:spcAft>
                <a:spcPts val="0"/>
              </a:spcAft>
              <a:buClr>
                <a:schemeClr val="dk1"/>
              </a:buClr>
              <a:buSzPts val="2000"/>
              <a:buFont typeface="Verdana"/>
              <a:buNone/>
            </a:pPr>
            <a:r>
              <a:rPr lang="pt-BR"/>
              <a:t>Coeficiente angular da reta: s = (v</a:t>
            </a:r>
            <a:r>
              <a:rPr lang="pt-BR" baseline="-25000"/>
              <a:t>2</a:t>
            </a:r>
            <a:r>
              <a:rPr lang="pt-BR"/>
              <a:t>-v</a:t>
            </a:r>
            <a:r>
              <a:rPr lang="pt-BR" baseline="-25000"/>
              <a:t>1</a:t>
            </a:r>
            <a:r>
              <a:rPr lang="pt-BR"/>
              <a:t>)/(u</a:t>
            </a:r>
            <a:r>
              <a:rPr lang="pt-BR" baseline="-25000"/>
              <a:t>2</a:t>
            </a:r>
            <a:r>
              <a:rPr lang="pt-BR"/>
              <a:t>-u</a:t>
            </a:r>
            <a:r>
              <a:rPr lang="pt-BR" baseline="-25000"/>
              <a:t>1</a:t>
            </a:r>
            <a:r>
              <a:rPr lang="pt-BR"/>
              <a:t>)</a:t>
            </a:r>
            <a:endParaRPr/>
          </a:p>
          <a:p>
            <a:pPr marL="0" lvl="0" indent="0" algn="l" rtl="0">
              <a:spcBef>
                <a:spcPts val="400"/>
              </a:spcBef>
              <a:spcAft>
                <a:spcPts val="0"/>
              </a:spcAft>
              <a:buClr>
                <a:schemeClr val="dk1"/>
              </a:buClr>
              <a:buSzPts val="2000"/>
              <a:buFont typeface="Verdana"/>
              <a:buNone/>
            </a:pPr>
            <a:r>
              <a:rPr lang="pt-BR"/>
              <a:t>Considere o caso especial onde:</a:t>
            </a:r>
            <a:endParaRPr/>
          </a:p>
          <a:p>
            <a:pPr marL="0" lvl="0" indent="0" algn="l" rtl="0">
              <a:spcBef>
                <a:spcPts val="400"/>
              </a:spcBef>
              <a:spcAft>
                <a:spcPts val="0"/>
              </a:spcAft>
              <a:buClr>
                <a:schemeClr val="dk1"/>
              </a:buClr>
              <a:buSzPts val="2000"/>
              <a:buFont typeface="Verdana"/>
              <a:buNone/>
            </a:pPr>
            <a:r>
              <a:rPr lang="pt-BR"/>
              <a:t>	u</a:t>
            </a:r>
            <a:r>
              <a:rPr lang="pt-BR" baseline="-25000"/>
              <a:t>1</a:t>
            </a:r>
            <a:r>
              <a:rPr lang="pt-BR"/>
              <a:t> &lt; u</a:t>
            </a:r>
            <a:r>
              <a:rPr lang="pt-BR" baseline="-25000"/>
              <a:t>2</a:t>
            </a:r>
            <a:r>
              <a:rPr lang="pt-BR"/>
              <a:t> e v</a:t>
            </a:r>
            <a:r>
              <a:rPr lang="pt-BR" baseline="-25000"/>
              <a:t>1</a:t>
            </a:r>
            <a:r>
              <a:rPr lang="pt-BR"/>
              <a:t> &lt; v</a:t>
            </a:r>
            <a:r>
              <a:rPr lang="pt-BR" baseline="-25000"/>
              <a:t>2</a:t>
            </a:r>
            <a:endParaRPr/>
          </a:p>
          <a:p>
            <a:pPr marL="0" lvl="0" indent="0" algn="l" rtl="0">
              <a:spcBef>
                <a:spcPts val="400"/>
              </a:spcBef>
              <a:spcAft>
                <a:spcPts val="0"/>
              </a:spcAft>
              <a:buClr>
                <a:schemeClr val="dk1"/>
              </a:buClr>
              <a:buSzPts val="2000"/>
              <a:buFont typeface="Verdana"/>
              <a:buNone/>
            </a:pPr>
            <a:r>
              <a:rPr lang="pt-BR"/>
              <a:t>	0 &lt; s &lt; 1</a:t>
            </a:r>
            <a:endParaRPr sz="1600"/>
          </a:p>
          <a:p>
            <a:pPr marL="0" lvl="0" indent="0" algn="l" rtl="0">
              <a:spcBef>
                <a:spcPts val="400"/>
              </a:spcBef>
              <a:spcAft>
                <a:spcPts val="0"/>
              </a:spcAft>
              <a:buClr>
                <a:schemeClr val="dk1"/>
              </a:buClr>
              <a:buSzPts val="2000"/>
              <a:buFont typeface="Verdana"/>
              <a:buNone/>
            </a:pPr>
            <a:endParaRPr/>
          </a:p>
        </p:txBody>
      </p:sp>
      <p:sp>
        <p:nvSpPr>
          <p:cNvPr id="513" name="Google Shape;513;p5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53</a:t>
            </a:fld>
            <a:endParaRPr/>
          </a:p>
        </p:txBody>
      </p:sp>
      <p:pic>
        <p:nvPicPr>
          <p:cNvPr id="514" name="Google Shape;514;p55"/>
          <p:cNvPicPr preferRelativeResize="0"/>
          <p:nvPr/>
        </p:nvPicPr>
        <p:blipFill rotWithShape="1">
          <a:blip r:embed="rId3">
            <a:alphaModFix/>
          </a:blip>
          <a:srcRect/>
          <a:stretch/>
        </p:blipFill>
        <p:spPr>
          <a:xfrm>
            <a:off x="3568761" y="2425166"/>
            <a:ext cx="4692737" cy="2742257"/>
          </a:xfrm>
          <a:prstGeom prst="rect">
            <a:avLst/>
          </a:prstGeom>
          <a:noFill/>
          <a:ln>
            <a:noFill/>
          </a:ln>
        </p:spPr>
      </p:pic>
      <p:sp>
        <p:nvSpPr>
          <p:cNvPr id="515" name="Google Shape;515;p55"/>
          <p:cNvSpPr/>
          <p:nvPr/>
        </p:nvSpPr>
        <p:spPr>
          <a:xfrm>
            <a:off x="5694777" y="1895795"/>
            <a:ext cx="289205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rgbClr val="C00000"/>
                </a:solidFill>
                <a:latin typeface="Arial"/>
                <a:ea typeface="Arial"/>
                <a:cs typeface="Arial"/>
                <a:sym typeface="Arial"/>
              </a:rPr>
              <a:t>Assuma que os pixels estão coordenadas inteiras</a:t>
            </a:r>
            <a:endParaRPr/>
          </a:p>
        </p:txBody>
      </p:sp>
      <p:sp>
        <p:nvSpPr>
          <p:cNvPr id="516" name="Google Shape;516;p55"/>
          <p:cNvSpPr/>
          <p:nvPr/>
        </p:nvSpPr>
        <p:spPr>
          <a:xfrm>
            <a:off x="325220" y="3023266"/>
            <a:ext cx="3024036" cy="156966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 v1;</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for(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=u1;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&lt;=u2;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draw</a:t>
            </a: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round(</a:t>
            </a: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pt-BR" sz="1600" b="1" dirty="0">
                <a:solidFill>
                  <a:schemeClr val="dk1"/>
                </a:solidFill>
              </a:rPr>
              <a:t>        </a:t>
            </a:r>
            <a:r>
              <a:rPr lang="pt-BR" sz="1600" b="1" dirty="0" err="1">
                <a:solidFill>
                  <a:schemeClr val="dk1"/>
                </a:solidFill>
              </a:rPr>
              <a:t>v</a:t>
            </a:r>
            <a:r>
              <a:rPr lang="pt-BR" sz="1600" b="1" dirty="0">
                <a:solidFill>
                  <a:schemeClr val="dk1"/>
                </a:solidFill>
              </a:rPr>
              <a:t> += </a:t>
            </a:r>
            <a:r>
              <a:rPr lang="pt-BR" sz="1600" b="1" dirty="0" err="1">
                <a:solidFill>
                  <a:schemeClr val="dk1"/>
                </a:solidFill>
              </a:rPr>
              <a:t>s</a:t>
            </a:r>
            <a:r>
              <a:rPr lang="pt-BR" sz="1600" b="1" dirty="0">
                <a:solidFill>
                  <a:schemeClr val="dk1"/>
                </a:solidFill>
              </a:rPr>
              <a:t>;</a:t>
            </a:r>
            <a:endParaRPr sz="1600" b="1" dirty="0">
              <a:solidFill>
                <a:schemeClr val="dk1"/>
              </a:solidFil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p:txBody>
      </p:sp>
      <p:sp>
        <p:nvSpPr>
          <p:cNvPr id="517" name="Google Shape;517;p55"/>
          <p:cNvSpPr/>
          <p:nvPr/>
        </p:nvSpPr>
        <p:spPr>
          <a:xfrm>
            <a:off x="679899" y="4667200"/>
            <a:ext cx="31803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Essa é a base para o </a:t>
            </a:r>
            <a:br>
              <a:rPr lang="pt-BR" sz="1800">
                <a:solidFill>
                  <a:schemeClr val="dk1"/>
                </a:solidFill>
                <a:latin typeface="Arial"/>
                <a:ea typeface="Arial"/>
                <a:cs typeface="Arial"/>
                <a:sym typeface="Arial"/>
              </a:rPr>
            </a:br>
            <a:r>
              <a:rPr lang="pt-BR" sz="1800" b="1">
                <a:solidFill>
                  <a:schemeClr val="dk1"/>
                </a:solidFill>
                <a:latin typeface="Arial"/>
                <a:ea typeface="Arial"/>
                <a:cs typeface="Arial"/>
                <a:sym typeface="Arial"/>
              </a:rPr>
              <a:t>Algoritmo de Bresenham</a:t>
            </a:r>
            <a:endParaRPr sz="1800" b="1">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de Bresenham</a:t>
            </a:r>
            <a:endParaRPr/>
          </a:p>
        </p:txBody>
      </p:sp>
      <p:pic>
        <p:nvPicPr>
          <p:cNvPr id="523" name="Google Shape;523;p56"/>
          <p:cNvPicPr preferRelativeResize="0">
            <a:picLocks noGrp="1"/>
          </p:cNvPicPr>
          <p:nvPr>
            <p:ph type="body" idx="1"/>
          </p:nvPr>
        </p:nvPicPr>
        <p:blipFill rotWithShape="1">
          <a:blip r:embed="rId3">
            <a:alphaModFix/>
          </a:blip>
          <a:srcRect/>
          <a:stretch/>
        </p:blipFill>
        <p:spPr>
          <a:xfrm>
            <a:off x="2346938" y="710608"/>
            <a:ext cx="4515211" cy="4497388"/>
          </a:xfrm>
          <a:prstGeom prst="rect">
            <a:avLst/>
          </a:prstGeom>
          <a:noFill/>
          <a:ln>
            <a:noFill/>
          </a:ln>
        </p:spPr>
      </p:pic>
      <p:sp>
        <p:nvSpPr>
          <p:cNvPr id="524" name="Google Shape;524;p5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54</a:t>
            </a:fld>
            <a:endParaRPr/>
          </a:p>
        </p:txBody>
      </p:sp>
      <p:sp>
        <p:nvSpPr>
          <p:cNvPr id="525" name="Google Shape;525;p56"/>
          <p:cNvSpPr/>
          <p:nvPr/>
        </p:nvSpPr>
        <p:spPr>
          <a:xfrm>
            <a:off x="1913860" y="5255087"/>
            <a:ext cx="555019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http://rosettacode.org/wiki/Bitmap/Bresenham%27s_line_algorithm</a:t>
            </a:r>
            <a:endParaRPr sz="1400">
              <a:solidFill>
                <a:schemeClr val="dk1"/>
              </a:solidFill>
              <a:latin typeface="Arial"/>
              <a:ea typeface="Arial"/>
              <a:cs typeface="Arial"/>
              <a:sym typeface="Aria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2: DESENHANDO UMA LINHA</a:t>
            </a:r>
            <a:endParaRPr/>
          </a:p>
        </p:txBody>
      </p:sp>
      <p:sp>
        <p:nvSpPr>
          <p:cNvPr id="532" name="Google Shape;532;p5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 no site da disciplina.</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Crie uma cópia para você e 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10 minutos?</a:t>
            </a:r>
            <a:endParaRPr dirty="0"/>
          </a:p>
        </p:txBody>
      </p:sp>
      <p:sp>
        <p:nvSpPr>
          <p:cNvPr id="533" name="Google Shape;533;p57"/>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9"/>
          <p:cNvSpPr txBox="1">
            <a:spLocks noGrp="1"/>
          </p:cNvSpPr>
          <p:nvPr>
            <p:ph type="body" idx="1"/>
          </p:nvPr>
        </p:nvSpPr>
        <p:spPr>
          <a:xfrm>
            <a:off x="205775" y="838975"/>
            <a:ext cx="8799600" cy="635400"/>
          </a:xfrm>
          <a:prstGeom prst="rect">
            <a:avLst/>
          </a:prstGeom>
        </p:spPr>
        <p:txBody>
          <a:bodyPr spcFirstLastPara="1" wrap="square" lIns="91425" tIns="45700" rIns="91425" bIns="45700" anchor="t" anchorCtr="0">
            <a:normAutofit fontScale="55000" lnSpcReduction="20000"/>
          </a:bodyPr>
          <a:lstStyle/>
          <a:p>
            <a:pPr marL="0" lvl="0" indent="0" algn="just" rtl="0">
              <a:lnSpc>
                <a:spcPct val="125000"/>
              </a:lnSpc>
              <a:spcBef>
                <a:spcPts val="0"/>
              </a:spcBef>
              <a:spcAft>
                <a:spcPts val="0"/>
              </a:spcAft>
              <a:buNone/>
            </a:pPr>
            <a:r>
              <a:rPr lang="pt-BR" sz="2650">
                <a:latin typeface="Arial"/>
                <a:ea typeface="Arial"/>
                <a:cs typeface="Arial"/>
                <a:sym typeface="Arial"/>
              </a:rPr>
              <a:t>Desenhe uma linha usando o algoritmo de Bresenham, ligando os pontos A(3, 2) e B(16, 7).</a:t>
            </a:r>
            <a:endParaRPr sz="2600"/>
          </a:p>
        </p:txBody>
      </p:sp>
      <p:sp>
        <p:nvSpPr>
          <p:cNvPr id="549" name="Google Shape;549;p5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Atividade 2 - Exercício 1</a:t>
            </a:r>
            <a:endParaRPr dirty="0"/>
          </a:p>
        </p:txBody>
      </p:sp>
      <p:sp>
        <p:nvSpPr>
          <p:cNvPr id="550" name="Google Shape;550;p59"/>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56</a:t>
            </a:fld>
            <a:endParaRPr/>
          </a:p>
        </p:txBody>
      </p:sp>
      <p:graphicFrame>
        <p:nvGraphicFramePr>
          <p:cNvPr id="551" name="Google Shape;551;p59"/>
          <p:cNvGraphicFramePr/>
          <p:nvPr/>
        </p:nvGraphicFramePr>
        <p:xfrm>
          <a:off x="3273438" y="1440050"/>
          <a:ext cx="4952325" cy="4055625"/>
        </p:xfrm>
        <a:graphic>
          <a:graphicData uri="http://schemas.openxmlformats.org/drawingml/2006/table">
            <a:tbl>
              <a:tblPr>
                <a:noFill/>
                <a:tableStyleId>{2CBAC242-0800-4460-8E16-9B4E29888C98}</a:tableStyleId>
              </a:tblPr>
              <a:tblGrid>
                <a:gridCol w="235825">
                  <a:extLst>
                    <a:ext uri="{9D8B030D-6E8A-4147-A177-3AD203B41FA5}">
                      <a16:colId xmlns:a16="http://schemas.microsoft.com/office/drawing/2014/main" val="20000"/>
                    </a:ext>
                  </a:extLst>
                </a:gridCol>
                <a:gridCol w="235825">
                  <a:extLst>
                    <a:ext uri="{9D8B030D-6E8A-4147-A177-3AD203B41FA5}">
                      <a16:colId xmlns:a16="http://schemas.microsoft.com/office/drawing/2014/main" val="20001"/>
                    </a:ext>
                  </a:extLst>
                </a:gridCol>
                <a:gridCol w="235825">
                  <a:extLst>
                    <a:ext uri="{9D8B030D-6E8A-4147-A177-3AD203B41FA5}">
                      <a16:colId xmlns:a16="http://schemas.microsoft.com/office/drawing/2014/main" val="20002"/>
                    </a:ext>
                  </a:extLst>
                </a:gridCol>
                <a:gridCol w="235825">
                  <a:extLst>
                    <a:ext uri="{9D8B030D-6E8A-4147-A177-3AD203B41FA5}">
                      <a16:colId xmlns:a16="http://schemas.microsoft.com/office/drawing/2014/main" val="20003"/>
                    </a:ext>
                  </a:extLst>
                </a:gridCol>
                <a:gridCol w="235825">
                  <a:extLst>
                    <a:ext uri="{9D8B030D-6E8A-4147-A177-3AD203B41FA5}">
                      <a16:colId xmlns:a16="http://schemas.microsoft.com/office/drawing/2014/main" val="20004"/>
                    </a:ext>
                  </a:extLst>
                </a:gridCol>
                <a:gridCol w="235825">
                  <a:extLst>
                    <a:ext uri="{9D8B030D-6E8A-4147-A177-3AD203B41FA5}">
                      <a16:colId xmlns:a16="http://schemas.microsoft.com/office/drawing/2014/main" val="20005"/>
                    </a:ext>
                  </a:extLst>
                </a:gridCol>
                <a:gridCol w="235825">
                  <a:extLst>
                    <a:ext uri="{9D8B030D-6E8A-4147-A177-3AD203B41FA5}">
                      <a16:colId xmlns:a16="http://schemas.microsoft.com/office/drawing/2014/main" val="20006"/>
                    </a:ext>
                  </a:extLst>
                </a:gridCol>
                <a:gridCol w="235825">
                  <a:extLst>
                    <a:ext uri="{9D8B030D-6E8A-4147-A177-3AD203B41FA5}">
                      <a16:colId xmlns:a16="http://schemas.microsoft.com/office/drawing/2014/main" val="20007"/>
                    </a:ext>
                  </a:extLst>
                </a:gridCol>
                <a:gridCol w="235825">
                  <a:extLst>
                    <a:ext uri="{9D8B030D-6E8A-4147-A177-3AD203B41FA5}">
                      <a16:colId xmlns:a16="http://schemas.microsoft.com/office/drawing/2014/main" val="20008"/>
                    </a:ext>
                  </a:extLst>
                </a:gridCol>
                <a:gridCol w="235825">
                  <a:extLst>
                    <a:ext uri="{9D8B030D-6E8A-4147-A177-3AD203B41FA5}">
                      <a16:colId xmlns:a16="http://schemas.microsoft.com/office/drawing/2014/main" val="20009"/>
                    </a:ext>
                  </a:extLst>
                </a:gridCol>
                <a:gridCol w="235825">
                  <a:extLst>
                    <a:ext uri="{9D8B030D-6E8A-4147-A177-3AD203B41FA5}">
                      <a16:colId xmlns:a16="http://schemas.microsoft.com/office/drawing/2014/main" val="20010"/>
                    </a:ext>
                  </a:extLst>
                </a:gridCol>
                <a:gridCol w="235825">
                  <a:extLst>
                    <a:ext uri="{9D8B030D-6E8A-4147-A177-3AD203B41FA5}">
                      <a16:colId xmlns:a16="http://schemas.microsoft.com/office/drawing/2014/main" val="20011"/>
                    </a:ext>
                  </a:extLst>
                </a:gridCol>
                <a:gridCol w="235825">
                  <a:extLst>
                    <a:ext uri="{9D8B030D-6E8A-4147-A177-3AD203B41FA5}">
                      <a16:colId xmlns:a16="http://schemas.microsoft.com/office/drawing/2014/main" val="20012"/>
                    </a:ext>
                  </a:extLst>
                </a:gridCol>
                <a:gridCol w="235825">
                  <a:extLst>
                    <a:ext uri="{9D8B030D-6E8A-4147-A177-3AD203B41FA5}">
                      <a16:colId xmlns:a16="http://schemas.microsoft.com/office/drawing/2014/main" val="20013"/>
                    </a:ext>
                  </a:extLst>
                </a:gridCol>
                <a:gridCol w="235825">
                  <a:extLst>
                    <a:ext uri="{9D8B030D-6E8A-4147-A177-3AD203B41FA5}">
                      <a16:colId xmlns:a16="http://schemas.microsoft.com/office/drawing/2014/main" val="20014"/>
                    </a:ext>
                  </a:extLst>
                </a:gridCol>
                <a:gridCol w="235825">
                  <a:extLst>
                    <a:ext uri="{9D8B030D-6E8A-4147-A177-3AD203B41FA5}">
                      <a16:colId xmlns:a16="http://schemas.microsoft.com/office/drawing/2014/main" val="20015"/>
                    </a:ext>
                  </a:extLst>
                </a:gridCol>
                <a:gridCol w="235825">
                  <a:extLst>
                    <a:ext uri="{9D8B030D-6E8A-4147-A177-3AD203B41FA5}">
                      <a16:colId xmlns:a16="http://schemas.microsoft.com/office/drawing/2014/main" val="20016"/>
                    </a:ext>
                  </a:extLst>
                </a:gridCol>
                <a:gridCol w="235825">
                  <a:extLst>
                    <a:ext uri="{9D8B030D-6E8A-4147-A177-3AD203B41FA5}">
                      <a16:colId xmlns:a16="http://schemas.microsoft.com/office/drawing/2014/main" val="20017"/>
                    </a:ext>
                  </a:extLst>
                </a:gridCol>
                <a:gridCol w="235825">
                  <a:extLst>
                    <a:ext uri="{9D8B030D-6E8A-4147-A177-3AD203B41FA5}">
                      <a16:colId xmlns:a16="http://schemas.microsoft.com/office/drawing/2014/main" val="20018"/>
                    </a:ext>
                  </a:extLst>
                </a:gridCol>
                <a:gridCol w="235825">
                  <a:extLst>
                    <a:ext uri="{9D8B030D-6E8A-4147-A177-3AD203B41FA5}">
                      <a16:colId xmlns:a16="http://schemas.microsoft.com/office/drawing/2014/main" val="20019"/>
                    </a:ext>
                  </a:extLst>
                </a:gridCol>
                <a:gridCol w="235825">
                  <a:extLst>
                    <a:ext uri="{9D8B030D-6E8A-4147-A177-3AD203B41FA5}">
                      <a16:colId xmlns:a16="http://schemas.microsoft.com/office/drawing/2014/main" val="20020"/>
                    </a:ext>
                  </a:extLst>
                </a:gridCol>
              </a:tblGrid>
              <a:tr h="193125">
                <a:tc>
                  <a:txBody>
                    <a:bodyPr/>
                    <a:lstStyle/>
                    <a:p>
                      <a:pPr marL="0" lvl="0" indent="0" algn="l" rtl="0">
                        <a:spcBef>
                          <a:spcPts val="0"/>
                        </a:spcBef>
                        <a:spcAft>
                          <a:spcPts val="0"/>
                        </a:spcAft>
                        <a:buNone/>
                      </a:pPr>
                      <a:endParaRPr sz="700">
                        <a:latin typeface="Cambria Math"/>
                        <a:ea typeface="Cambria Math"/>
                        <a:cs typeface="Cambria Math"/>
                        <a:sym typeface="Cambria Math"/>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r>
                        <a:rPr lang="pt-BR" sz="800"/>
                        <a:t>A</a:t>
                      </a: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dirty="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r>
                        <a:rPr lang="pt-BR" sz="800"/>
                        <a:t>B</a:t>
                      </a: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dirty="0"/>
                    </a:p>
                  </a:txBody>
                  <a:tcPr marL="0" marR="0" marT="0" marB="0" anchor="ctr"/>
                </a:tc>
                <a:extLst>
                  <a:ext uri="{0D108BD9-81ED-4DB2-BD59-A6C34878D82A}">
                    <a16:rowId xmlns:a16="http://schemas.microsoft.com/office/drawing/2014/main" val="10020"/>
                  </a:ext>
                </a:extLst>
              </a:tr>
            </a:tbl>
          </a:graphicData>
        </a:graphic>
      </p:graphicFrame>
      <p:sp>
        <p:nvSpPr>
          <p:cNvPr id="552" name="Google Shape;552;p59"/>
          <p:cNvSpPr/>
          <p:nvPr/>
        </p:nvSpPr>
        <p:spPr>
          <a:xfrm>
            <a:off x="279970" y="2410291"/>
            <a:ext cx="2737550" cy="15696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 v1;</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for(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=u1;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&lt;=u2;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a:p>
            <a:pPr marL="0" marR="0" lvl="0" indent="0" algn="l" rtl="0">
              <a:spcBef>
                <a:spcPts val="0"/>
              </a:spcBef>
              <a:spcAft>
                <a:spcPts val="0"/>
              </a:spcAft>
              <a:buNone/>
            </a:pPr>
            <a:r>
              <a:rPr lang="pt-BR" sz="1600" b="1" dirty="0">
                <a:solidFill>
                  <a:schemeClr val="dk1"/>
                </a:solidFill>
              </a:rPr>
              <a:t>        </a:t>
            </a:r>
            <a:r>
              <a:rPr lang="pt-BR" sz="1600" b="1" dirty="0" err="1">
                <a:solidFill>
                  <a:schemeClr val="dk1"/>
                </a:solidFill>
                <a:latin typeface="Arial"/>
                <a:ea typeface="Arial"/>
                <a:cs typeface="Arial"/>
                <a:sym typeface="Arial"/>
              </a:rPr>
              <a:t>draw</a:t>
            </a: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round(</a:t>
            </a: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pt-BR" sz="1600" b="1" dirty="0">
                <a:solidFill>
                  <a:schemeClr val="dk1"/>
                </a:solidFill>
              </a:rPr>
              <a:t>        </a:t>
            </a:r>
            <a:r>
              <a:rPr lang="pt-BR" sz="1600" b="1" dirty="0" err="1">
                <a:solidFill>
                  <a:schemeClr val="dk1"/>
                </a:solidFill>
              </a:rPr>
              <a:t>v</a:t>
            </a:r>
            <a:r>
              <a:rPr lang="pt-BR" sz="1600" b="1" dirty="0">
                <a:solidFill>
                  <a:schemeClr val="dk1"/>
                </a:solidFill>
              </a:rPr>
              <a:t> += </a:t>
            </a:r>
            <a:r>
              <a:rPr lang="pt-BR" sz="1600" b="1" dirty="0" err="1">
                <a:solidFill>
                  <a:schemeClr val="dk1"/>
                </a:solidFill>
              </a:rPr>
              <a:t>s</a:t>
            </a:r>
            <a:r>
              <a:rPr lang="pt-BR" sz="1600" b="1" dirty="0">
                <a:solidFill>
                  <a:schemeClr val="dk1"/>
                </a:solidFill>
              </a:rPr>
              <a:t>;</a:t>
            </a:r>
            <a:endParaRPr sz="1600" b="1" dirty="0">
              <a:solidFill>
                <a:schemeClr val="dk1"/>
              </a:solidFil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p:txBody>
      </p:sp>
      <p:sp>
        <p:nvSpPr>
          <p:cNvPr id="553" name="Google Shape;553;p59"/>
          <p:cNvSpPr txBox="1"/>
          <p:nvPr/>
        </p:nvSpPr>
        <p:spPr>
          <a:xfrm>
            <a:off x="279975" y="16331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chemeClr val="dk1"/>
                </a:solidFill>
              </a:rPr>
              <a:t>Base para o </a:t>
            </a:r>
            <a:br>
              <a:rPr lang="pt-BR" sz="1800">
                <a:solidFill>
                  <a:schemeClr val="dk1"/>
                </a:solidFill>
              </a:rPr>
            </a:br>
            <a:r>
              <a:rPr lang="pt-BR" sz="1800" b="1">
                <a:solidFill>
                  <a:schemeClr val="dk1"/>
                </a:solidFill>
              </a:rPr>
              <a:t>Algoritmo de Bresenham</a:t>
            </a:r>
            <a:endParaRPr/>
          </a:p>
        </p:txBody>
      </p:sp>
      <p:sp>
        <p:nvSpPr>
          <p:cNvPr id="554" name="Google Shape;554;p59"/>
          <p:cNvSpPr txBox="1"/>
          <p:nvPr/>
        </p:nvSpPr>
        <p:spPr>
          <a:xfrm>
            <a:off x="273450" y="40713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dirty="0" err="1">
                <a:solidFill>
                  <a:schemeClr val="dk1"/>
                </a:solidFill>
              </a:rPr>
              <a:t>ca</a:t>
            </a:r>
            <a:r>
              <a:rPr lang="pt-BR" sz="1200" dirty="0">
                <a:solidFill>
                  <a:schemeClr val="dk1"/>
                </a:solidFill>
              </a:rPr>
              <a:t> = 5/13 ~= 0.4</a:t>
            </a:r>
            <a:endParaRPr sz="1200" dirty="0">
              <a:solidFill>
                <a:schemeClr val="dk1"/>
              </a:solidFill>
            </a:endParaRPr>
          </a:p>
          <a:p>
            <a:pPr marL="0" lvl="0" indent="0" algn="l" rtl="0">
              <a:spcBef>
                <a:spcPts val="0"/>
              </a:spcBef>
              <a:spcAft>
                <a:spcPts val="0"/>
              </a:spcAft>
              <a:buNone/>
            </a:pPr>
            <a:r>
              <a:rPr lang="pt-BR" sz="1200" dirty="0" err="1">
                <a:solidFill>
                  <a:schemeClr val="dk1"/>
                </a:solidFill>
              </a:rPr>
              <a:t>v</a:t>
            </a:r>
            <a:r>
              <a:rPr lang="pt-BR" sz="1200" dirty="0">
                <a:solidFill>
                  <a:schemeClr val="dk1"/>
                </a:solidFill>
              </a:rPr>
              <a:t> = 2.5, 2.9, 3.3, 3.7</a:t>
            </a:r>
            <a:endParaRPr sz="1200" dirty="0">
              <a:solidFill>
                <a:schemeClr val="dk1"/>
              </a:solidFill>
            </a:endParaRPr>
          </a:p>
          <a:p>
            <a:pPr marL="0" lvl="0" indent="0" algn="l" rtl="0">
              <a:spcBef>
                <a:spcPts val="0"/>
              </a:spcBef>
              <a:spcAft>
                <a:spcPts val="0"/>
              </a:spcAft>
              <a:buNone/>
            </a:pPr>
            <a:r>
              <a:rPr lang="pt-BR" sz="1200" dirty="0" err="1">
                <a:solidFill>
                  <a:schemeClr val="dk1"/>
                </a:solidFill>
              </a:rPr>
              <a:t>u</a:t>
            </a:r>
            <a:r>
              <a:rPr lang="pt-BR" sz="1200" dirty="0">
                <a:solidFill>
                  <a:schemeClr val="dk1"/>
                </a:solidFill>
              </a:rPr>
              <a:t> = 3.5, 4.5, 5.5, 6.5</a:t>
            </a:r>
            <a:endParaRPr sz="1200" dirty="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Avançando o Desenho do Cubo</a:t>
            </a:r>
            <a:endParaRPr/>
          </a:p>
        </p:txBody>
      </p:sp>
      <p:sp>
        <p:nvSpPr>
          <p:cNvPr id="560" name="Google Shape;560;p60"/>
          <p:cNvSpPr txBox="1">
            <a:spLocks noGrp="1"/>
          </p:cNvSpPr>
          <p:nvPr>
            <p:ph type="body" idx="1"/>
          </p:nvPr>
        </p:nvSpPr>
        <p:spPr>
          <a:xfrm>
            <a:off x="390548" y="838985"/>
            <a:ext cx="3143163"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Assim uma linha poderia ser desenhada em um monitor raster preenchendo os respectivos pixels pelo algoritmo de Bresenham.</a:t>
            </a:r>
            <a:endParaRPr/>
          </a:p>
          <a:p>
            <a:pPr marL="0" lvl="0" indent="0" algn="l" rtl="0">
              <a:spcBef>
                <a:spcPts val="400"/>
              </a:spcBef>
              <a:spcAft>
                <a:spcPts val="0"/>
              </a:spcAft>
              <a:buClr>
                <a:schemeClr val="dk1"/>
              </a:buClr>
              <a:buSzPts val="2000"/>
              <a:buFont typeface="Verdana"/>
              <a:buNone/>
            </a:pPr>
            <a:endParaRPr/>
          </a:p>
        </p:txBody>
      </p:sp>
      <p:sp>
        <p:nvSpPr>
          <p:cNvPr id="561" name="Google Shape;561;p6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57</a:t>
            </a:fld>
            <a:endParaRPr/>
          </a:p>
        </p:txBody>
      </p:sp>
      <p:pic>
        <p:nvPicPr>
          <p:cNvPr id="562" name="Google Shape;562;p60" descr="Gráfico, Gráfico de linhas&#10;&#10;Descrição gerada automaticamente"/>
          <p:cNvPicPr preferRelativeResize="0"/>
          <p:nvPr/>
        </p:nvPicPr>
        <p:blipFill>
          <a:blip r:embed="rId3">
            <a:alphaModFix/>
          </a:blip>
          <a:stretch>
            <a:fillRect/>
          </a:stretch>
        </p:blipFill>
        <p:spPr>
          <a:xfrm>
            <a:off x="3621826" y="838975"/>
            <a:ext cx="4890575" cy="3926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Como renderizar imagens mais realistas?</a:t>
            </a:r>
            <a:endParaRPr/>
          </a:p>
        </p:txBody>
      </p:sp>
      <p:sp>
        <p:nvSpPr>
          <p:cNvPr id="568" name="Google Shape;568;p61"/>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Nós precisamos de um modelo muito mais "rico" do mundo:</a:t>
            </a:r>
            <a:endParaRPr/>
          </a:p>
        </p:txBody>
      </p:sp>
      <p:sp>
        <p:nvSpPr>
          <p:cNvPr id="569" name="Google Shape;569;p6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58</a:t>
            </a:fld>
            <a:endParaRPr/>
          </a:p>
        </p:txBody>
      </p:sp>
      <p:pic>
        <p:nvPicPr>
          <p:cNvPr id="570" name="Google Shape;570;p61"/>
          <p:cNvPicPr preferRelativeResize="0"/>
          <p:nvPr/>
        </p:nvPicPr>
        <p:blipFill>
          <a:blip r:embed="rId3">
            <a:alphaModFix/>
          </a:blip>
          <a:stretch>
            <a:fillRect/>
          </a:stretch>
        </p:blipFill>
        <p:spPr>
          <a:xfrm>
            <a:off x="2676175" y="1605925"/>
            <a:ext cx="6142601" cy="3479500"/>
          </a:xfrm>
          <a:prstGeom prst="rect">
            <a:avLst/>
          </a:prstGeom>
          <a:noFill/>
          <a:ln>
            <a:noFill/>
          </a:ln>
        </p:spPr>
      </p:pic>
      <p:sp>
        <p:nvSpPr>
          <p:cNvPr id="571" name="Google Shape;571;p61"/>
          <p:cNvSpPr txBox="1"/>
          <p:nvPr/>
        </p:nvSpPr>
        <p:spPr>
          <a:xfrm>
            <a:off x="381500" y="1605925"/>
            <a:ext cx="2204700" cy="1929300"/>
          </a:xfrm>
          <a:prstGeom prst="rect">
            <a:avLst/>
          </a:prstGeom>
          <a:noFill/>
          <a:ln>
            <a:noFill/>
          </a:ln>
        </p:spPr>
        <p:txBody>
          <a:bodyPr spcFirstLastPara="1" wrap="square" lIns="91425" tIns="91425" rIns="91425" bIns="91425" anchor="t" anchorCtr="0">
            <a:spAutoFit/>
          </a:bodyPr>
          <a:lstStyle/>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Superfícies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Animações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Materiais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Luzes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Câmeras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10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Superfícies 2D</a:t>
            </a:r>
            <a:endParaRPr/>
          </a:p>
        </p:txBody>
      </p:sp>
      <p:sp>
        <p:nvSpPr>
          <p:cNvPr id="577" name="Google Shape;577;p6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59</a:t>
            </a:fld>
            <a:endParaRPr/>
          </a:p>
        </p:txBody>
      </p:sp>
      <p:pic>
        <p:nvPicPr>
          <p:cNvPr id="578" name="Google Shape;578;p62"/>
          <p:cNvPicPr preferRelativeResize="0"/>
          <p:nvPr/>
        </p:nvPicPr>
        <p:blipFill rotWithShape="1">
          <a:blip r:embed="rId3">
            <a:alphaModFix/>
          </a:blip>
          <a:srcRect/>
          <a:stretch/>
        </p:blipFill>
        <p:spPr>
          <a:xfrm>
            <a:off x="1319452" y="804553"/>
            <a:ext cx="5957672" cy="4431277"/>
          </a:xfrm>
          <a:prstGeom prst="rect">
            <a:avLst/>
          </a:prstGeom>
          <a:noFill/>
          <a:ln>
            <a:noFill/>
          </a:ln>
        </p:spPr>
      </p:pic>
      <p:pic>
        <p:nvPicPr>
          <p:cNvPr id="579" name="Google Shape;579;p62"/>
          <p:cNvPicPr preferRelativeResize="0"/>
          <p:nvPr/>
        </p:nvPicPr>
        <p:blipFill rotWithShape="1">
          <a:blip r:embed="rId4">
            <a:alphaModFix/>
          </a:blip>
          <a:srcRect/>
          <a:stretch/>
        </p:blipFill>
        <p:spPr>
          <a:xfrm>
            <a:off x="1372615" y="5296967"/>
            <a:ext cx="732632" cy="1872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Vai ter matemática nesse curso ?</a:t>
            </a:r>
            <a:endParaRPr/>
          </a:p>
        </p:txBody>
      </p:sp>
      <p:sp>
        <p:nvSpPr>
          <p:cNvPr id="76" name="Google Shape;76;p10"/>
          <p:cNvSpPr txBox="1">
            <a:spLocks noGrp="1"/>
          </p:cNvSpPr>
          <p:nvPr>
            <p:ph type="body" idx="1"/>
          </p:nvPr>
        </p:nvSpPr>
        <p:spPr>
          <a:xfrm>
            <a:off x="390550" y="838981"/>
            <a:ext cx="8428200" cy="16311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a:t>Sim. Neste curso iremos bem a fundo no funcionamento dos algoritmos que geram os gráficos, e vocês verão na prática como o conhecimento matemático é importante.</a:t>
            </a:r>
            <a:endParaRPr/>
          </a:p>
        </p:txBody>
      </p:sp>
      <p:sp>
        <p:nvSpPr>
          <p:cNvPr id="77" name="Google Shape;77;p10"/>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a:t>
            </a:fld>
            <a:endParaRPr/>
          </a:p>
        </p:txBody>
      </p:sp>
      <p:grpSp>
        <p:nvGrpSpPr>
          <p:cNvPr id="78" name="Google Shape;78;p10"/>
          <p:cNvGrpSpPr/>
          <p:nvPr/>
        </p:nvGrpSpPr>
        <p:grpSpPr>
          <a:xfrm>
            <a:off x="390633" y="2684170"/>
            <a:ext cx="8428029" cy="2412571"/>
            <a:chOff x="238150" y="2619250"/>
            <a:chExt cx="8767324" cy="2635825"/>
          </a:xfrm>
        </p:grpSpPr>
        <p:pic>
          <p:nvPicPr>
            <p:cNvPr id="79" name="Google Shape;79;p10"/>
            <p:cNvPicPr preferRelativeResize="0"/>
            <p:nvPr/>
          </p:nvPicPr>
          <p:blipFill>
            <a:blip r:embed="rId3">
              <a:alphaModFix/>
            </a:blip>
            <a:stretch>
              <a:fillRect/>
            </a:stretch>
          </p:blipFill>
          <p:spPr>
            <a:xfrm>
              <a:off x="4277281" y="2619250"/>
              <a:ext cx="4728193" cy="2635825"/>
            </a:xfrm>
            <a:prstGeom prst="rect">
              <a:avLst/>
            </a:prstGeom>
            <a:noFill/>
            <a:ln>
              <a:noFill/>
            </a:ln>
          </p:spPr>
        </p:pic>
        <p:pic>
          <p:nvPicPr>
            <p:cNvPr id="80" name="Google Shape;80;p10"/>
            <p:cNvPicPr preferRelativeResize="0"/>
            <p:nvPr/>
          </p:nvPicPr>
          <p:blipFill>
            <a:blip r:embed="rId4">
              <a:alphaModFix/>
            </a:blip>
            <a:stretch>
              <a:fillRect/>
            </a:stretch>
          </p:blipFill>
          <p:spPr>
            <a:xfrm>
              <a:off x="238150" y="2619253"/>
              <a:ext cx="3928860" cy="263582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Superfícies 3D Complexas</a:t>
            </a:r>
            <a:endParaRPr/>
          </a:p>
        </p:txBody>
      </p:sp>
      <p:sp>
        <p:nvSpPr>
          <p:cNvPr id="585" name="Google Shape;585;p6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60</a:t>
            </a:fld>
            <a:endParaRPr/>
          </a:p>
        </p:txBody>
      </p:sp>
      <p:pic>
        <p:nvPicPr>
          <p:cNvPr id="586" name="Google Shape;586;p63"/>
          <p:cNvPicPr preferRelativeResize="0"/>
          <p:nvPr/>
        </p:nvPicPr>
        <p:blipFill rotWithShape="1">
          <a:blip r:embed="rId3">
            <a:alphaModFix/>
          </a:blip>
          <a:srcRect/>
          <a:stretch/>
        </p:blipFill>
        <p:spPr>
          <a:xfrm>
            <a:off x="808690" y="751965"/>
            <a:ext cx="6984976" cy="465876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Propriedade dos Materiais</a:t>
            </a:r>
            <a:endParaRPr/>
          </a:p>
        </p:txBody>
      </p:sp>
      <p:sp>
        <p:nvSpPr>
          <p:cNvPr id="592" name="Google Shape;592;p6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61</a:t>
            </a:fld>
            <a:endParaRPr/>
          </a:p>
        </p:txBody>
      </p:sp>
      <p:pic>
        <p:nvPicPr>
          <p:cNvPr id="593" name="Google Shape;593;p64"/>
          <p:cNvPicPr preferRelativeResize="0"/>
          <p:nvPr/>
        </p:nvPicPr>
        <p:blipFill rotWithShape="1">
          <a:blip r:embed="rId3">
            <a:alphaModFix/>
          </a:blip>
          <a:srcRect/>
          <a:stretch/>
        </p:blipFill>
        <p:spPr>
          <a:xfrm>
            <a:off x="381495" y="798278"/>
            <a:ext cx="3690775" cy="2373879"/>
          </a:xfrm>
          <a:prstGeom prst="rect">
            <a:avLst/>
          </a:prstGeom>
          <a:noFill/>
          <a:ln>
            <a:noFill/>
          </a:ln>
        </p:spPr>
      </p:pic>
      <p:pic>
        <p:nvPicPr>
          <p:cNvPr id="594" name="Google Shape;594;p64"/>
          <p:cNvPicPr preferRelativeResize="0"/>
          <p:nvPr/>
        </p:nvPicPr>
        <p:blipFill rotWithShape="1">
          <a:blip r:embed="rId4">
            <a:alphaModFix/>
          </a:blip>
          <a:srcRect/>
          <a:stretch/>
        </p:blipFill>
        <p:spPr>
          <a:xfrm>
            <a:off x="2067392" y="3310773"/>
            <a:ext cx="3045550" cy="2252091"/>
          </a:xfrm>
          <a:prstGeom prst="rect">
            <a:avLst/>
          </a:prstGeom>
          <a:noFill/>
          <a:ln>
            <a:noFill/>
          </a:ln>
        </p:spPr>
      </p:pic>
      <p:pic>
        <p:nvPicPr>
          <p:cNvPr id="595" name="Google Shape;595;p64"/>
          <p:cNvPicPr preferRelativeResize="0"/>
          <p:nvPr/>
        </p:nvPicPr>
        <p:blipFill rotWithShape="1">
          <a:blip r:embed="rId5">
            <a:alphaModFix/>
          </a:blip>
          <a:srcRect/>
          <a:stretch/>
        </p:blipFill>
        <p:spPr>
          <a:xfrm>
            <a:off x="5331549" y="1150925"/>
            <a:ext cx="3572539" cy="31577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Iluminação</a:t>
            </a:r>
            <a:endParaRPr/>
          </a:p>
        </p:txBody>
      </p:sp>
      <p:sp>
        <p:nvSpPr>
          <p:cNvPr id="601" name="Google Shape;601;p6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62</a:t>
            </a:fld>
            <a:endParaRPr/>
          </a:p>
        </p:txBody>
      </p:sp>
      <p:pic>
        <p:nvPicPr>
          <p:cNvPr id="602" name="Google Shape;602;p65"/>
          <p:cNvPicPr preferRelativeResize="0"/>
          <p:nvPr/>
        </p:nvPicPr>
        <p:blipFill rotWithShape="1">
          <a:blip r:embed="rId3">
            <a:alphaModFix/>
          </a:blip>
          <a:srcRect/>
          <a:stretch/>
        </p:blipFill>
        <p:spPr>
          <a:xfrm>
            <a:off x="1040230" y="775357"/>
            <a:ext cx="7063540" cy="4402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Animações</a:t>
            </a:r>
            <a:endParaRPr/>
          </a:p>
        </p:txBody>
      </p:sp>
      <p:sp>
        <p:nvSpPr>
          <p:cNvPr id="608" name="Google Shape;608;p6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63</a:t>
            </a:fld>
            <a:endParaRPr/>
          </a:p>
        </p:txBody>
      </p:sp>
      <p:pic>
        <p:nvPicPr>
          <p:cNvPr id="609" name="Google Shape;609;p66"/>
          <p:cNvPicPr preferRelativeResize="0"/>
          <p:nvPr/>
        </p:nvPicPr>
        <p:blipFill>
          <a:blip r:embed="rId3">
            <a:alphaModFix/>
          </a:blip>
          <a:stretch>
            <a:fillRect/>
          </a:stretch>
        </p:blipFill>
        <p:spPr>
          <a:xfrm>
            <a:off x="533902" y="782048"/>
            <a:ext cx="7978499" cy="450399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Simulações Físicas</a:t>
            </a:r>
            <a:endParaRPr/>
          </a:p>
        </p:txBody>
      </p:sp>
      <p:sp>
        <p:nvSpPr>
          <p:cNvPr id="615" name="Google Shape;615;p6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64</a:t>
            </a:fld>
            <a:endParaRPr/>
          </a:p>
        </p:txBody>
      </p:sp>
      <p:pic>
        <p:nvPicPr>
          <p:cNvPr id="616" name="Google Shape;616;p67"/>
          <p:cNvPicPr preferRelativeResize="0"/>
          <p:nvPr/>
        </p:nvPicPr>
        <p:blipFill rotWithShape="1">
          <a:blip r:embed="rId3">
            <a:alphaModFix/>
          </a:blip>
          <a:srcRect/>
          <a:stretch/>
        </p:blipFill>
        <p:spPr>
          <a:xfrm>
            <a:off x="1363982" y="742816"/>
            <a:ext cx="6416035" cy="4416404"/>
          </a:xfrm>
          <a:prstGeom prst="rect">
            <a:avLst/>
          </a:prstGeom>
          <a:noFill/>
          <a:ln>
            <a:noFill/>
          </a:ln>
        </p:spPr>
      </p:pic>
      <p:sp>
        <p:nvSpPr>
          <p:cNvPr id="617" name="Google Shape;617;p67"/>
          <p:cNvSpPr/>
          <p:nvPr/>
        </p:nvSpPr>
        <p:spPr>
          <a:xfrm>
            <a:off x="6738164" y="5193532"/>
            <a:ext cx="120097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Open Sans"/>
                <a:ea typeface="Open Sans"/>
                <a:cs typeface="Open Sans"/>
                <a:sym typeface="Open Sans"/>
              </a:rPr>
              <a:t>[James 2004] </a:t>
            </a:r>
            <a:endParaRPr sz="1400">
              <a:solidFill>
                <a:schemeClr val="dk1"/>
              </a:solidFill>
              <a:latin typeface="Arial"/>
              <a:ea typeface="Arial"/>
              <a:cs typeface="Arial"/>
              <a:sym typeface="Arial"/>
            </a:endParaRPr>
          </a:p>
        </p:txBody>
      </p:sp>
      <p:sp>
        <p:nvSpPr>
          <p:cNvPr id="618" name="Google Shape;618;p67"/>
          <p:cNvSpPr/>
          <p:nvPr/>
        </p:nvSpPr>
        <p:spPr>
          <a:xfrm>
            <a:off x="1363982" y="5226063"/>
            <a:ext cx="52950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https://www.youtube.com/watch?v=tT81VPk_ukU</a:t>
            </a:r>
            <a:r>
              <a:rPr lang="pt-BR"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Próxima Aula</a:t>
            </a:r>
            <a:endParaRPr/>
          </a:p>
        </p:txBody>
      </p:sp>
      <p:sp>
        <p:nvSpPr>
          <p:cNvPr id="624" name="Google Shape;624;p68"/>
          <p:cNvSpPr txBox="1">
            <a:spLocks noGrp="1"/>
          </p:cNvSpPr>
          <p:nvPr>
            <p:ph type="body" idx="1"/>
          </p:nvPr>
        </p:nvSpPr>
        <p:spPr>
          <a:xfrm>
            <a:off x="390548" y="838986"/>
            <a:ext cx="8428232" cy="15852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Na próxima aula, vamos falar sobre desenhar um triângulo</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E é muito mais interessante do que pode parecer ...</a:t>
            </a:r>
            <a:endParaRPr/>
          </a:p>
          <a:p>
            <a:pPr marL="0" lvl="0" indent="0" algn="l" rtl="0">
              <a:spcBef>
                <a:spcPts val="400"/>
              </a:spcBef>
              <a:spcAft>
                <a:spcPts val="0"/>
              </a:spcAft>
              <a:buClr>
                <a:schemeClr val="dk1"/>
              </a:buClr>
              <a:buSzPts val="2000"/>
              <a:buFont typeface="Verdana"/>
              <a:buNone/>
            </a:pPr>
            <a:r>
              <a:rPr lang="pt-BR"/>
              <a:t>Além disso, o que há com essas linhas "irregulares"?</a:t>
            </a:r>
            <a:endParaRPr/>
          </a:p>
        </p:txBody>
      </p:sp>
      <p:sp>
        <p:nvSpPr>
          <p:cNvPr id="625" name="Google Shape;625;p6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65</a:t>
            </a:fld>
            <a:endParaRPr/>
          </a:p>
        </p:txBody>
      </p:sp>
      <p:pic>
        <p:nvPicPr>
          <p:cNvPr id="626" name="Google Shape;626;p68"/>
          <p:cNvPicPr preferRelativeResize="0"/>
          <p:nvPr/>
        </p:nvPicPr>
        <p:blipFill rotWithShape="1">
          <a:blip r:embed="rId3">
            <a:alphaModFix/>
          </a:blip>
          <a:srcRect/>
          <a:stretch/>
        </p:blipFill>
        <p:spPr>
          <a:xfrm>
            <a:off x="390550" y="2565775"/>
            <a:ext cx="4345461" cy="2197424"/>
          </a:xfrm>
          <a:prstGeom prst="rect">
            <a:avLst/>
          </a:prstGeom>
          <a:noFill/>
          <a:ln>
            <a:noFill/>
          </a:ln>
        </p:spPr>
      </p:pic>
      <p:pic>
        <p:nvPicPr>
          <p:cNvPr id="627" name="Google Shape;627;p68"/>
          <p:cNvPicPr preferRelativeResize="0"/>
          <p:nvPr/>
        </p:nvPicPr>
        <p:blipFill>
          <a:blip r:embed="rId4">
            <a:alphaModFix/>
          </a:blip>
          <a:stretch>
            <a:fillRect/>
          </a:stretch>
        </p:blipFill>
        <p:spPr>
          <a:xfrm>
            <a:off x="5233649" y="2565776"/>
            <a:ext cx="3116750" cy="219742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9"/>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pt-BR"/>
              <a:t>66</a:t>
            </a:fld>
            <a:endParaRPr/>
          </a:p>
        </p:txBody>
      </p:sp>
      <p:sp>
        <p:nvSpPr>
          <p:cNvPr id="633" name="Google Shape;633;p69"/>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634" name="Google Shape;634;p69"/>
          <p:cNvSpPr txBox="1">
            <a:spLocks noGrp="1"/>
          </p:cNvSpPr>
          <p:nvPr>
            <p:ph type="body" idx="2"/>
          </p:nvPr>
        </p:nvSpPr>
        <p:spPr>
          <a:xfrm>
            <a:off x="1567650" y="4169663"/>
            <a:ext cx="6119700" cy="98733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dirty="0"/>
              <a:t>Luciano Soares</a:t>
            </a:r>
            <a:endParaRPr dirty="0"/>
          </a:p>
          <a:p>
            <a:pPr marL="0" lvl="0" indent="0" algn="ctr" rtl="0">
              <a:spcBef>
                <a:spcPts val="467"/>
              </a:spcBef>
              <a:spcAft>
                <a:spcPts val="0"/>
              </a:spcAft>
              <a:buClr>
                <a:schemeClr val="lt1"/>
              </a:buClr>
              <a:buSzPts val="2333"/>
              <a:buFont typeface="Verdana"/>
              <a:buNone/>
            </a:pPr>
            <a:r>
              <a:rPr lang="pt-BR" sz="2333" dirty="0"/>
              <a:t>&lt;</a:t>
            </a:r>
            <a:r>
              <a:rPr lang="pt-BR" sz="2333" dirty="0" err="1"/>
              <a:t>lpsoares@insper.edu.br</a:t>
            </a:r>
            <a:r>
              <a:rPr lang="pt-BR" sz="2333" dirty="0"/>
              <a:t>&gt;</a:t>
            </a:r>
            <a:endParaRPr sz="233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 os resultados</a:t>
            </a:r>
            <a:endParaRPr/>
          </a:p>
        </p:txBody>
      </p:sp>
      <p:sp>
        <p:nvSpPr>
          <p:cNvPr id="86" name="Google Shape;86;p11"/>
          <p:cNvSpPr txBox="1">
            <a:spLocks noGrp="1"/>
          </p:cNvSpPr>
          <p:nvPr>
            <p:ph type="body" idx="1"/>
          </p:nvPr>
        </p:nvSpPr>
        <p:spPr>
          <a:xfrm>
            <a:off x="390550" y="838977"/>
            <a:ext cx="8428200" cy="11364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a:t>Começaremos com resultados bem simples. Triângulos, Esferas,... </a:t>
            </a:r>
            <a:endParaRPr/>
          </a:p>
        </p:txBody>
      </p:sp>
      <p:sp>
        <p:nvSpPr>
          <p:cNvPr id="87" name="Google Shape;87;p11"/>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7</a:t>
            </a:fld>
            <a:endParaRPr/>
          </a:p>
        </p:txBody>
      </p:sp>
      <p:pic>
        <p:nvPicPr>
          <p:cNvPr id="88" name="Google Shape;88;p11"/>
          <p:cNvPicPr preferRelativeResize="0"/>
          <p:nvPr/>
        </p:nvPicPr>
        <p:blipFill>
          <a:blip r:embed="rId3">
            <a:alphaModFix/>
          </a:blip>
          <a:stretch>
            <a:fillRect/>
          </a:stretch>
        </p:blipFill>
        <p:spPr>
          <a:xfrm>
            <a:off x="671325" y="1863902"/>
            <a:ext cx="4177132" cy="3434824"/>
          </a:xfrm>
          <a:prstGeom prst="rect">
            <a:avLst/>
          </a:prstGeom>
          <a:noFill/>
          <a:ln>
            <a:noFill/>
          </a:ln>
        </p:spPr>
      </p:pic>
      <p:pic>
        <p:nvPicPr>
          <p:cNvPr id="89" name="Google Shape;89;p11"/>
          <p:cNvPicPr preferRelativeResize="0"/>
          <p:nvPr/>
        </p:nvPicPr>
        <p:blipFill>
          <a:blip r:embed="rId4">
            <a:alphaModFix/>
          </a:blip>
          <a:stretch>
            <a:fillRect/>
          </a:stretch>
        </p:blipFill>
        <p:spPr>
          <a:xfrm>
            <a:off x="4794857" y="1803577"/>
            <a:ext cx="3434823" cy="34348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1000"/>
                                        <p:tgtEl>
                                          <p:spTgt spid="88"/>
                                        </p:tgtEl>
                                      </p:cBhvr>
                                    </p:animEffect>
                                  </p:childTnLst>
                                </p:cTn>
                              </p:par>
                              <p:par>
                                <p:cTn id="12" presetID="10" presetClass="entr" presetSubtype="0" fill="hold" nodeType="with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Podemos ir mais longe?</a:t>
            </a:r>
            <a:endParaRPr/>
          </a:p>
        </p:txBody>
      </p:sp>
      <p:sp>
        <p:nvSpPr>
          <p:cNvPr id="95" name="Google Shape;95;p12"/>
          <p:cNvSpPr txBox="1">
            <a:spLocks noGrp="1"/>
          </p:cNvSpPr>
          <p:nvPr>
            <p:ph type="body" idx="1"/>
          </p:nvPr>
        </p:nvSpPr>
        <p:spPr>
          <a:xfrm>
            <a:off x="182880" y="838975"/>
            <a:ext cx="8961120" cy="11364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dirty="0"/>
              <a:t>Na segunda parte do curso trabalharemos com </a:t>
            </a:r>
            <a:r>
              <a:rPr lang="pt-BR" sz="2400" dirty="0" err="1"/>
              <a:t>shaders</a:t>
            </a:r>
            <a:r>
              <a:rPr lang="pt-BR" sz="2400" dirty="0"/>
              <a:t>.</a:t>
            </a:r>
            <a:endParaRPr dirty="0"/>
          </a:p>
        </p:txBody>
      </p:sp>
      <p:sp>
        <p:nvSpPr>
          <p:cNvPr id="96" name="Google Shape;96;p1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8</a:t>
            </a:fld>
            <a:endParaRPr/>
          </a:p>
        </p:txBody>
      </p:sp>
      <p:sp>
        <p:nvSpPr>
          <p:cNvPr id="3" name="TextBox 2">
            <a:extLst>
              <a:ext uri="{FF2B5EF4-FFF2-40B4-BE49-F238E27FC236}">
                <a16:creationId xmlns:a16="http://schemas.microsoft.com/office/drawing/2014/main" id="{459AFBDC-DF46-61E8-781D-5905A04EB7D3}"/>
              </a:ext>
            </a:extLst>
          </p:cNvPr>
          <p:cNvSpPr txBox="1"/>
          <p:nvPr/>
        </p:nvSpPr>
        <p:spPr>
          <a:xfrm>
            <a:off x="1193290" y="1974874"/>
            <a:ext cx="4585716" cy="307777"/>
          </a:xfrm>
          <a:prstGeom prst="rect">
            <a:avLst/>
          </a:prstGeom>
          <a:noFill/>
        </p:spPr>
        <p:txBody>
          <a:bodyPr wrap="square">
            <a:spAutoFit/>
          </a:bodyPr>
          <a:lstStyle/>
          <a:p>
            <a:r>
              <a:rPr lang="pt-BR" dirty="0"/>
              <a:t>https://</a:t>
            </a:r>
            <a:r>
              <a:rPr lang="pt-BR" dirty="0" err="1"/>
              <a:t>twitter.com</a:t>
            </a:r>
            <a:r>
              <a:rPr lang="pt-BR" dirty="0"/>
              <a:t>/</a:t>
            </a:r>
            <a:r>
              <a:rPr lang="pt-BR" dirty="0" err="1"/>
              <a:t>arsiliath</a:t>
            </a:r>
            <a:r>
              <a:rPr lang="pt-BR" dirty="0"/>
              <a:t>/media</a:t>
            </a:r>
          </a:p>
        </p:txBody>
      </p:sp>
      <p:pic>
        <p:nvPicPr>
          <p:cNvPr id="4" name="Picture 3">
            <a:extLst>
              <a:ext uri="{FF2B5EF4-FFF2-40B4-BE49-F238E27FC236}">
                <a16:creationId xmlns:a16="http://schemas.microsoft.com/office/drawing/2014/main" id="{B7519070-FA47-3762-561C-0F71C9FE2CA4}"/>
              </a:ext>
            </a:extLst>
          </p:cNvPr>
          <p:cNvPicPr>
            <a:picLocks noChangeAspect="1"/>
          </p:cNvPicPr>
          <p:nvPr/>
        </p:nvPicPr>
        <p:blipFill>
          <a:blip r:embed="rId3"/>
          <a:stretch>
            <a:fillRect/>
          </a:stretch>
        </p:blipFill>
        <p:spPr>
          <a:xfrm>
            <a:off x="5024630" y="2592731"/>
            <a:ext cx="2926080" cy="2703698"/>
          </a:xfrm>
          <a:prstGeom prst="rect">
            <a:avLst/>
          </a:prstGeom>
        </p:spPr>
      </p:pic>
      <p:pic>
        <p:nvPicPr>
          <p:cNvPr id="5" name="Picture 4">
            <a:extLst>
              <a:ext uri="{FF2B5EF4-FFF2-40B4-BE49-F238E27FC236}">
                <a16:creationId xmlns:a16="http://schemas.microsoft.com/office/drawing/2014/main" id="{734AAE8F-8DA4-1B9D-CF1C-538644CF0E96}"/>
              </a:ext>
            </a:extLst>
          </p:cNvPr>
          <p:cNvPicPr>
            <a:picLocks noChangeAspect="1"/>
          </p:cNvPicPr>
          <p:nvPr/>
        </p:nvPicPr>
        <p:blipFill>
          <a:blip r:embed="rId4"/>
          <a:stretch>
            <a:fillRect/>
          </a:stretch>
        </p:blipFill>
        <p:spPr>
          <a:xfrm>
            <a:off x="1193290" y="2591329"/>
            <a:ext cx="3073400" cy="2705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O foco não é mergulhar nas APIs Gráficas</a:t>
            </a:r>
            <a:endParaRPr dirty="0"/>
          </a:p>
        </p:txBody>
      </p:sp>
      <p:sp>
        <p:nvSpPr>
          <p:cNvPr id="96" name="Google Shape;96;p1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9</a:t>
            </a:fld>
            <a:endParaRPr/>
          </a:p>
        </p:txBody>
      </p:sp>
      <p:pic>
        <p:nvPicPr>
          <p:cNvPr id="97" name="Google Shape;97;p12"/>
          <p:cNvPicPr preferRelativeResize="0"/>
          <p:nvPr/>
        </p:nvPicPr>
        <p:blipFill>
          <a:blip r:embed="rId3">
            <a:alphaModFix/>
          </a:blip>
          <a:stretch>
            <a:fillRect/>
          </a:stretch>
        </p:blipFill>
        <p:spPr>
          <a:xfrm>
            <a:off x="1196216" y="1190848"/>
            <a:ext cx="2668647" cy="1136400"/>
          </a:xfrm>
          <a:prstGeom prst="rect">
            <a:avLst/>
          </a:prstGeom>
          <a:noFill/>
          <a:ln>
            <a:noFill/>
          </a:ln>
        </p:spPr>
      </p:pic>
      <p:pic>
        <p:nvPicPr>
          <p:cNvPr id="98" name="Google Shape;98;p12"/>
          <p:cNvPicPr preferRelativeResize="0"/>
          <p:nvPr/>
        </p:nvPicPr>
        <p:blipFill>
          <a:blip r:embed="rId4">
            <a:alphaModFix/>
          </a:blip>
          <a:stretch>
            <a:fillRect/>
          </a:stretch>
        </p:blipFill>
        <p:spPr>
          <a:xfrm>
            <a:off x="4966191" y="1412023"/>
            <a:ext cx="3445600" cy="915225"/>
          </a:xfrm>
          <a:prstGeom prst="rect">
            <a:avLst/>
          </a:prstGeom>
          <a:noFill/>
          <a:ln>
            <a:noFill/>
          </a:ln>
        </p:spPr>
      </p:pic>
      <p:pic>
        <p:nvPicPr>
          <p:cNvPr id="99" name="Google Shape;99;p12"/>
          <p:cNvPicPr preferRelativeResize="0"/>
          <p:nvPr/>
        </p:nvPicPr>
        <p:blipFill>
          <a:blip r:embed="rId5">
            <a:alphaModFix/>
          </a:blip>
          <a:stretch>
            <a:fillRect/>
          </a:stretch>
        </p:blipFill>
        <p:spPr>
          <a:xfrm>
            <a:off x="636991" y="2906723"/>
            <a:ext cx="1942875" cy="1942875"/>
          </a:xfrm>
          <a:prstGeom prst="rect">
            <a:avLst/>
          </a:prstGeom>
          <a:noFill/>
          <a:ln>
            <a:noFill/>
          </a:ln>
        </p:spPr>
      </p:pic>
      <p:pic>
        <p:nvPicPr>
          <p:cNvPr id="100" name="Google Shape;100;p12"/>
          <p:cNvPicPr preferRelativeResize="0"/>
          <p:nvPr/>
        </p:nvPicPr>
        <p:blipFill>
          <a:blip r:embed="rId6">
            <a:alphaModFix/>
          </a:blip>
          <a:stretch>
            <a:fillRect/>
          </a:stretch>
        </p:blipFill>
        <p:spPr>
          <a:xfrm>
            <a:off x="5640916" y="3713198"/>
            <a:ext cx="2722048" cy="1136400"/>
          </a:xfrm>
          <a:prstGeom prst="rect">
            <a:avLst/>
          </a:prstGeom>
          <a:noFill/>
          <a:ln>
            <a:noFill/>
          </a:ln>
        </p:spPr>
      </p:pic>
      <p:pic>
        <p:nvPicPr>
          <p:cNvPr id="101" name="Google Shape;101;p12"/>
          <p:cNvPicPr preferRelativeResize="0"/>
          <p:nvPr/>
        </p:nvPicPr>
        <p:blipFill>
          <a:blip r:embed="rId7">
            <a:alphaModFix/>
          </a:blip>
          <a:stretch>
            <a:fillRect/>
          </a:stretch>
        </p:blipFill>
        <p:spPr>
          <a:xfrm>
            <a:off x="3382691" y="2391698"/>
            <a:ext cx="2511011" cy="1269388"/>
          </a:xfrm>
          <a:prstGeom prst="rect">
            <a:avLst/>
          </a:prstGeom>
          <a:noFill/>
          <a:ln>
            <a:noFill/>
          </a:ln>
        </p:spPr>
      </p:pic>
    </p:spTree>
    <p:extLst>
      <p:ext uri="{BB962C8B-B14F-4D97-AF65-F5344CB8AC3E}">
        <p14:creationId xmlns:p14="http://schemas.microsoft.com/office/powerpoint/2010/main" val="39682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30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1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1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3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3286</Words>
  <Application>Microsoft Macintosh PowerPoint</Application>
  <PresentationFormat>On-screen Show (16:10)</PresentationFormat>
  <Paragraphs>616</Paragraphs>
  <Slides>66</Slides>
  <Notes>65</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66</vt:i4>
      </vt:variant>
    </vt:vector>
  </HeadingPairs>
  <TitlesOfParts>
    <vt:vector size="72" baseType="lpstr">
      <vt:lpstr>Arial</vt:lpstr>
      <vt:lpstr>Open Sans</vt:lpstr>
      <vt:lpstr>Calibri</vt:lpstr>
      <vt:lpstr>Cambria Math</vt:lpstr>
      <vt:lpstr>Verdana</vt:lpstr>
      <vt:lpstr>Personalizar design</vt:lpstr>
      <vt:lpstr>PowerPoint Presentation</vt:lpstr>
      <vt:lpstr>Professores</vt:lpstr>
      <vt:lpstr>Sobre esse curso</vt:lpstr>
      <vt:lpstr>Horário de Atendimento</vt:lpstr>
      <vt:lpstr>Computação Gráfica</vt:lpstr>
      <vt:lpstr>Vai ter matemática nesse curso ?</vt:lpstr>
      <vt:lpstr>E os resultados</vt:lpstr>
      <vt:lpstr>Podemos ir mais longe?</vt:lpstr>
      <vt:lpstr>O foco não é mergulhar nas APIs Gráficas</vt:lpstr>
      <vt:lpstr>O que é Computação Gráfica?</vt:lpstr>
      <vt:lpstr>Onde está a Computação Gráfica?</vt:lpstr>
      <vt:lpstr>Por que Informação Visual</vt:lpstr>
      <vt:lpstr>Usos da Computação Gráfica Filmes</vt:lpstr>
      <vt:lpstr>SIGGRAPH 2021 Computer Animation Festival </vt:lpstr>
      <vt:lpstr>Usos da Computação Gráfica Jogos Digitais</vt:lpstr>
      <vt:lpstr>Unreal Engine 5 Revealed!</vt:lpstr>
      <vt:lpstr>Usos da Computação Gráfica  Interface Gráfica / Graphical User Interface</vt:lpstr>
      <vt:lpstr>Usos da Computação Gráfica Imagem e terrenos para mapas</vt:lpstr>
      <vt:lpstr>Usos da Computação Gráfica CAD (Computer-aided design)</vt:lpstr>
      <vt:lpstr>Usos da Computação Gráfica Arquitetura</vt:lpstr>
      <vt:lpstr>Usos da Computação Gráfica  Design de Produtos</vt:lpstr>
      <vt:lpstr>Usos da Computação Gráfica  Visualização</vt:lpstr>
      <vt:lpstr>Usos da Computação Gráfica  Simulações</vt:lpstr>
      <vt:lpstr>Usos da Computação Gráfica  Impressão 3D</vt:lpstr>
      <vt:lpstr>Supercomputação (GPUs)</vt:lpstr>
      <vt:lpstr>Fundamentos da Computação Gráfica</vt:lpstr>
      <vt:lpstr>Objetivos de Aprendizagem</vt:lpstr>
      <vt:lpstr>Aulas</vt:lpstr>
      <vt:lpstr>Bibliografia</vt:lpstr>
      <vt:lpstr>Avaliação</vt:lpstr>
      <vt:lpstr>Política de Atrasos nas Entregas</vt:lpstr>
      <vt:lpstr>PowerPoint Presentation</vt:lpstr>
      <vt:lpstr>Projeção Perspectiva</vt:lpstr>
      <vt:lpstr>Câmara Estenopeica</vt:lpstr>
      <vt:lpstr>Para quem não conhecem uma câmera pinhole</vt:lpstr>
      <vt:lpstr>Atividade: Modelar e Desenhar um Cubo</vt:lpstr>
      <vt:lpstr>Sistema de Coordenadas Cartesianas 3D</vt:lpstr>
      <vt:lpstr>Atividade: Modelando o Cubo</vt:lpstr>
      <vt:lpstr>Atividade: Desenhando o Cubo</vt:lpstr>
      <vt:lpstr>Projeção Perspectiva : Visão Lateral</vt:lpstr>
      <vt:lpstr>Projeção Perspectiva : Visão 3D</vt:lpstr>
      <vt:lpstr>ATIVIDADE 1: DESENHANDO UM CUBO</vt:lpstr>
      <vt:lpstr>Atividade: Resultado Esperado</vt:lpstr>
      <vt:lpstr>Mas como se desenha linhas no computador?</vt:lpstr>
      <vt:lpstr>Funcionamento dos Displays</vt:lpstr>
      <vt:lpstr>Funcionamento dos Displays</vt:lpstr>
      <vt:lpstr>Como as imagens são representadas</vt:lpstr>
      <vt:lpstr>Frame Buffer</vt:lpstr>
      <vt:lpstr>Desenhando Pontos na Tela</vt:lpstr>
      <vt:lpstr>Quais pixels eu devo colorir para ver a linha? </vt:lpstr>
      <vt:lpstr>Quais pixels eu devo colorir para ver a linha? </vt:lpstr>
      <vt:lpstr>Mas qual o algoritmo para selecionar os pixels?</vt:lpstr>
      <vt:lpstr>Rasterização Incremental de Linhas</vt:lpstr>
      <vt:lpstr>Algoritmo de Bresenham</vt:lpstr>
      <vt:lpstr>ATIVIDADE 2: DESENHANDO UMA LINHA</vt:lpstr>
      <vt:lpstr>Atividade 2 - Exercício 1</vt:lpstr>
      <vt:lpstr>Avançando o Desenho do Cubo</vt:lpstr>
      <vt:lpstr>Como renderizar imagens mais realistas?</vt:lpstr>
      <vt:lpstr>Superfícies 2D</vt:lpstr>
      <vt:lpstr>Superfícies 3D Complexas</vt:lpstr>
      <vt:lpstr>Propriedade dos Materiais</vt:lpstr>
      <vt:lpstr>Iluminação</vt:lpstr>
      <vt:lpstr>Animações</vt:lpstr>
      <vt:lpstr>Simulações Físicas</vt:lpstr>
      <vt:lpstr>Próxima Aula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8</cp:revision>
  <dcterms:modified xsi:type="dcterms:W3CDTF">2023-02-07T20:56:50Z</dcterms:modified>
</cp:coreProperties>
</file>